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80" r:id="rId23"/>
    <p:sldId id="281" r:id="rId24"/>
    <p:sldId id="282" r:id="rId25"/>
    <p:sldId id="283" r:id="rId26"/>
    <p:sldId id="284" r:id="rId27"/>
    <p:sldId id="279" r:id="rId28"/>
    <p:sldId id="285" r:id="rId29"/>
    <p:sldId id="286" r:id="rId30"/>
    <p:sldId id="287" r:id="rId31"/>
    <p:sldId id="288" r:id="rId32"/>
    <p:sldId id="277" r:id="rId33"/>
    <p:sldId id="278" r:id="rId3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09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F39D1A-2E85-4A6A-A066-6B31F3791A3E}" type="datetimeFigureOut">
              <a:rPr lang="ru-RU" smtClean="0"/>
              <a:t>01.04.2009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2BE76-3309-40F0-AE86-894289379DF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F39D1A-2E85-4A6A-A066-6B31F3791A3E}" type="datetimeFigureOut">
              <a:rPr lang="ru-RU" smtClean="0"/>
              <a:t>01.04.2009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2BE76-3309-40F0-AE86-894289379DF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F39D1A-2E85-4A6A-A066-6B31F3791A3E}" type="datetimeFigureOut">
              <a:rPr lang="ru-RU" smtClean="0"/>
              <a:t>01.04.2009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2BE76-3309-40F0-AE86-894289379DF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F39D1A-2E85-4A6A-A066-6B31F3791A3E}" type="datetimeFigureOut">
              <a:rPr lang="ru-RU" smtClean="0"/>
              <a:t>01.04.2009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2BE76-3309-40F0-AE86-894289379DF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F39D1A-2E85-4A6A-A066-6B31F3791A3E}" type="datetimeFigureOut">
              <a:rPr lang="ru-RU" smtClean="0"/>
              <a:t>01.04.2009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2BE76-3309-40F0-AE86-894289379DF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F39D1A-2E85-4A6A-A066-6B31F3791A3E}" type="datetimeFigureOut">
              <a:rPr lang="ru-RU" smtClean="0"/>
              <a:t>01.04.2009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2BE76-3309-40F0-AE86-894289379DF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F39D1A-2E85-4A6A-A066-6B31F3791A3E}" type="datetimeFigureOut">
              <a:rPr lang="ru-RU" smtClean="0"/>
              <a:t>01.04.2009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2BE76-3309-40F0-AE86-894289379DF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F39D1A-2E85-4A6A-A066-6B31F3791A3E}" type="datetimeFigureOut">
              <a:rPr lang="ru-RU" smtClean="0"/>
              <a:t>01.04.2009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2BE76-3309-40F0-AE86-894289379DF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F39D1A-2E85-4A6A-A066-6B31F3791A3E}" type="datetimeFigureOut">
              <a:rPr lang="ru-RU" smtClean="0"/>
              <a:t>01.04.2009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2BE76-3309-40F0-AE86-894289379DF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F39D1A-2E85-4A6A-A066-6B31F3791A3E}" type="datetimeFigureOut">
              <a:rPr lang="ru-RU" smtClean="0"/>
              <a:t>01.04.2009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2BE76-3309-40F0-AE86-894289379DF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F39D1A-2E85-4A6A-A066-6B31F3791A3E}" type="datetimeFigureOut">
              <a:rPr lang="ru-RU" smtClean="0"/>
              <a:t>01.04.2009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2BE76-3309-40F0-AE86-894289379DF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F39D1A-2E85-4A6A-A066-6B31F3791A3E}" type="datetimeFigureOut">
              <a:rPr lang="ru-RU" smtClean="0"/>
              <a:t>01.04.2009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D2BE76-3309-40F0-AE86-894289379DFF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7158" y="1"/>
            <a:ext cx="8501122" cy="1142984"/>
          </a:xfrm>
        </p:spPr>
        <p:txBody>
          <a:bodyPr>
            <a:normAutofit/>
          </a:bodyPr>
          <a:lstStyle/>
          <a:p>
            <a:r>
              <a:rPr lang="ru-RU" sz="3400" b="1" i="1" dirty="0">
                <a:latin typeface="Times New Roman" pitchFamily="18" charset="0"/>
                <a:cs typeface="Times New Roman" pitchFamily="18" charset="0"/>
              </a:rPr>
              <a:t>особо </a:t>
            </a:r>
            <a:r>
              <a:rPr lang="ru-RU" sz="3400" b="1" i="1" dirty="0" smtClean="0">
                <a:latin typeface="Times New Roman" pitchFamily="18" charset="0"/>
                <a:cs typeface="Times New Roman" pitchFamily="18" charset="0"/>
              </a:rPr>
              <a:t>охраняемы</a:t>
            </a:r>
            <a:r>
              <a:rPr lang="ru-RU" sz="3400" b="1" i="1" dirty="0"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sz="3400" b="1" i="1" dirty="0" smtClean="0">
                <a:latin typeface="Times New Roman" pitchFamily="18" charset="0"/>
                <a:cs typeface="Times New Roman" pitchFamily="18" charset="0"/>
              </a:rPr>
              <a:t> природные территории</a:t>
            </a:r>
            <a:endParaRPr lang="ru-RU" sz="34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265" name="Rectangle 1"/>
          <p:cNvSpPr>
            <a:spLocks noChangeArrowheads="1"/>
          </p:cNvSpPr>
          <p:nvPr/>
        </p:nvSpPr>
        <p:spPr bwMode="auto">
          <a:xfrm>
            <a:off x="714348" y="1214422"/>
            <a:ext cx="7929618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5715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DMDMDM+TimesNewRoman"/>
              </a:rPr>
              <a:t>- </a:t>
            </a:r>
            <a:r>
              <a:rPr lang="ru-RU" sz="3600" dirty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осударственные заповедники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DMDMDM+TimesNewRoman"/>
              </a:rPr>
              <a:t>; 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5715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DMDMDM+TimesNewRoman"/>
              </a:rPr>
              <a:t>- 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национальные парки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DMDMDM+TimesNewRoman"/>
              </a:rPr>
              <a:t>; 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5715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DMDMDM+TimesNewRoman"/>
              </a:rPr>
              <a:t>- </a:t>
            </a:r>
            <a:r>
              <a:rPr lang="ru-RU" sz="3600" dirty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осударственные заказники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DMDMDM+TimesNewRoman"/>
              </a:rPr>
              <a:t>; 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5715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DMDMDM+TimesNewRoman"/>
              </a:rPr>
              <a:t>- 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природные парки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DMDMDM+TimesNewRoman"/>
              </a:rPr>
              <a:t>; 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5715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DMDMDM+TimesNewRoman"/>
              </a:rPr>
              <a:t>- 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памятники природы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DMDMDM+TimesNewRoman"/>
              </a:rPr>
              <a:t>; 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5715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DMDMDM+TimesNewRoman"/>
              </a:rPr>
              <a:t>- 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дендрологические парки и ботанические сады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 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алтайский заповедник.jpg"/>
          <p:cNvPicPr>
            <a:picLocks noGrp="1" noChangeAspect="1"/>
          </p:cNvPicPr>
          <p:nvPr>
            <p:ph idx="1"/>
          </p:nvPr>
        </p:nvPicPr>
        <p:blipFill>
          <a:blip r:embed="rId2"/>
          <a:srcRect l="4505" r="6508"/>
          <a:stretch>
            <a:fillRect/>
          </a:stretch>
        </p:blipFill>
        <p:spPr>
          <a:xfrm>
            <a:off x="-70963" y="0"/>
            <a:ext cx="9214963" cy="6858000"/>
          </a:xfrm>
        </p:spPr>
      </p:pic>
      <p:sp>
        <p:nvSpPr>
          <p:cNvPr id="5" name="Прямоугольник 4"/>
          <p:cNvSpPr/>
          <p:nvPr/>
        </p:nvSpPr>
        <p:spPr>
          <a:xfrm>
            <a:off x="2857488" y="142852"/>
            <a:ext cx="5785879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dirty="0" smtClean="0"/>
              <a:t>Алтайский заповедник </a:t>
            </a:r>
            <a:endParaRPr lang="ru-RU" sz="44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алтайский заповедник5.jpg"/>
          <p:cNvPicPr>
            <a:picLocks noGrp="1" noChangeAspect="1"/>
          </p:cNvPicPr>
          <p:nvPr>
            <p:ph idx="1"/>
          </p:nvPr>
        </p:nvPicPr>
        <p:blipFill>
          <a:blip r:embed="rId2"/>
          <a:srcRect l="3307" b="10060"/>
          <a:stretch>
            <a:fillRect/>
          </a:stretch>
        </p:blipFill>
        <p:spPr>
          <a:xfrm>
            <a:off x="0" y="0"/>
            <a:ext cx="9235436" cy="6858000"/>
          </a:xfrm>
        </p:spPr>
      </p:pic>
      <p:sp>
        <p:nvSpPr>
          <p:cNvPr id="5" name="Прямоугольник 4"/>
          <p:cNvSpPr/>
          <p:nvPr/>
        </p:nvSpPr>
        <p:spPr>
          <a:xfrm>
            <a:off x="142844" y="0"/>
            <a:ext cx="5785879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dirty="0" smtClean="0"/>
              <a:t>Алтайский заповедник </a:t>
            </a:r>
            <a:endParaRPr lang="ru-RU" sz="4400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кавказзский заповедник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Прямоугольник 4"/>
          <p:cNvSpPr/>
          <p:nvPr/>
        </p:nvSpPr>
        <p:spPr>
          <a:xfrm>
            <a:off x="3000364" y="214290"/>
            <a:ext cx="5857181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dirty="0" smtClean="0"/>
              <a:t>Кавказский заповедник</a:t>
            </a:r>
            <a:endParaRPr lang="ru-RU" sz="4400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кавказзский заповедник пейзаж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7214742"/>
          </a:xfr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кавказзский заповедник тур.jpg"/>
          <p:cNvPicPr>
            <a:picLocks noGrp="1" noChangeAspect="1"/>
          </p:cNvPicPr>
          <p:nvPr>
            <p:ph idx="1"/>
          </p:nvPr>
        </p:nvPicPr>
        <p:blipFill>
          <a:blip r:embed="rId2"/>
          <a:srcRect l="3017"/>
          <a:stretch>
            <a:fillRect/>
          </a:stretch>
        </p:blipFill>
        <p:spPr>
          <a:xfrm>
            <a:off x="-142908" y="24"/>
            <a:ext cx="9797064" cy="6858000"/>
          </a:xfr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142852"/>
            <a:ext cx="8229600" cy="58259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Кавказский заповедник</a:t>
            </a:r>
            <a:endParaRPr lang="ru-RU" dirty="0"/>
          </a:p>
        </p:txBody>
      </p:sp>
      <p:pic>
        <p:nvPicPr>
          <p:cNvPr id="4" name="Содержимое 3" descr="кавказзский заповедник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946072"/>
            <a:ext cx="4357686" cy="5911928"/>
          </a:xfrm>
        </p:spPr>
      </p:pic>
      <p:pic>
        <p:nvPicPr>
          <p:cNvPr id="22530" name="Picture 2" descr="D:\заповедники\сказка кавказского заповедника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97017" y="928646"/>
            <a:ext cx="4447015" cy="592935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астраханский зап 2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1438" y="0"/>
            <a:ext cx="9001156" cy="6885883"/>
          </a:xfrm>
        </p:spPr>
      </p:pic>
      <p:sp>
        <p:nvSpPr>
          <p:cNvPr id="5" name="Прямоугольник 4"/>
          <p:cNvSpPr/>
          <p:nvPr/>
        </p:nvSpPr>
        <p:spPr>
          <a:xfrm>
            <a:off x="214282" y="142852"/>
            <a:ext cx="6410601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dirty="0" smtClean="0">
                <a:solidFill>
                  <a:schemeClr val="bg1"/>
                </a:solidFill>
              </a:rPr>
              <a:t>Астраханский заповедник</a:t>
            </a:r>
            <a:endParaRPr lang="ru-RU" sz="4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астраханский зап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182904"/>
            <a:ext cx="9144000" cy="6675120"/>
          </a:xfr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астраханский кудрявый пеликан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57290" y="-4823"/>
            <a:ext cx="6501549" cy="6719947"/>
          </a:xfr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астраханский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ильменский заповедник лесной ручей.jpg"/>
          <p:cNvPicPr>
            <a:picLocks noGrp="1" noChangeAspect="1"/>
          </p:cNvPicPr>
          <p:nvPr>
            <p:ph idx="1"/>
          </p:nvPr>
        </p:nvPicPr>
        <p:blipFill>
          <a:blip r:embed="rId2"/>
          <a:srcRect t="29528" b="11811"/>
          <a:stretch>
            <a:fillRect/>
          </a:stretch>
        </p:blipFill>
        <p:spPr>
          <a:xfrm>
            <a:off x="0" y="0"/>
            <a:ext cx="9144000" cy="7151993"/>
          </a:xfrm>
        </p:spPr>
      </p:pic>
      <p:sp>
        <p:nvSpPr>
          <p:cNvPr id="6" name="Прямоугольник 5"/>
          <p:cNvSpPr/>
          <p:nvPr/>
        </p:nvSpPr>
        <p:spPr>
          <a:xfrm>
            <a:off x="1571604" y="142852"/>
            <a:ext cx="678661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 err="1" smtClean="0">
                <a:solidFill>
                  <a:schemeClr val="bg1"/>
                </a:solidFill>
              </a:rPr>
              <a:t>Ильменский</a:t>
            </a:r>
            <a:r>
              <a:rPr lang="ru-RU" sz="4000" dirty="0" smtClean="0">
                <a:solidFill>
                  <a:schemeClr val="bg1"/>
                </a:solidFill>
              </a:rPr>
              <a:t> заповедник</a:t>
            </a:r>
            <a:endParaRPr lang="ru-RU" sz="40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Воронежский заповедник косуля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-236483"/>
            <a:ext cx="9144000" cy="7094483"/>
          </a:xfrm>
        </p:spPr>
      </p:pic>
      <p:sp>
        <p:nvSpPr>
          <p:cNvPr id="5" name="Прямоугольник 4"/>
          <p:cNvSpPr/>
          <p:nvPr/>
        </p:nvSpPr>
        <p:spPr>
          <a:xfrm>
            <a:off x="214282" y="-142900"/>
            <a:ext cx="6532942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dirty="0">
                <a:solidFill>
                  <a:schemeClr val="bg1"/>
                </a:solidFill>
              </a:rPr>
              <a:t>Воронежский заповедник 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Воронежский заповедник река Битюг.jpg"/>
          <p:cNvPicPr>
            <a:picLocks noGrp="1" noChangeAspect="1"/>
          </p:cNvPicPr>
          <p:nvPr>
            <p:ph idx="1"/>
          </p:nvPr>
        </p:nvPicPr>
        <p:blipFill>
          <a:blip r:embed="rId2"/>
          <a:srcRect l="494" r="14822"/>
          <a:stretch>
            <a:fillRect/>
          </a:stretch>
        </p:blipFill>
        <p:spPr>
          <a:xfrm>
            <a:off x="-32" y="0"/>
            <a:ext cx="9217117" cy="6858000"/>
          </a:xfrm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Кроноцкое оцеро.jpg"/>
          <p:cNvPicPr>
            <a:picLocks noGrp="1" noChangeAspect="1"/>
          </p:cNvPicPr>
          <p:nvPr>
            <p:ph idx="1"/>
          </p:nvPr>
        </p:nvPicPr>
        <p:blipFill>
          <a:blip r:embed="rId2"/>
          <a:srcRect l="3699"/>
          <a:stretch>
            <a:fillRect/>
          </a:stretch>
        </p:blipFill>
        <p:spPr>
          <a:xfrm>
            <a:off x="-142908" y="0"/>
            <a:ext cx="9802451" cy="6858000"/>
          </a:xfrm>
        </p:spPr>
      </p:pic>
      <p:sp>
        <p:nvSpPr>
          <p:cNvPr id="5" name="Прямоугольник 4"/>
          <p:cNvSpPr/>
          <p:nvPr/>
        </p:nvSpPr>
        <p:spPr>
          <a:xfrm>
            <a:off x="0" y="142852"/>
            <a:ext cx="6000792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dirty="0" err="1" smtClean="0"/>
              <a:t>Кроноцкий</a:t>
            </a:r>
            <a:r>
              <a:rPr lang="ru-RU" sz="4400" b="1" dirty="0" smtClean="0"/>
              <a:t> заповедник</a:t>
            </a:r>
            <a:r>
              <a:rPr lang="ru-RU" sz="4400" dirty="0" smtClean="0"/>
              <a:t> </a:t>
            </a:r>
            <a:endParaRPr lang="ru-RU" sz="4400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вулкан Кроноцкий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-1" y="0"/>
            <a:ext cx="9229725" cy="6858000"/>
          </a:xfrm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кроноцк11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-285784" y="0"/>
            <a:ext cx="10332204" cy="6858000"/>
          </a:xfrm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кроноцк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-214346" y="142876"/>
            <a:ext cx="9431388" cy="6715148"/>
          </a:xfrm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кварцевые песчанки нижнего карбона нац парк УГРА.jpg"/>
          <p:cNvPicPr>
            <a:picLocks noGrp="1" noChangeAspect="1"/>
          </p:cNvPicPr>
          <p:nvPr>
            <p:ph idx="1"/>
          </p:nvPr>
        </p:nvPicPr>
        <p:blipFill>
          <a:blip r:embed="rId2"/>
          <a:srcRect l="18898"/>
          <a:stretch>
            <a:fillRect/>
          </a:stretch>
        </p:blipFill>
        <p:spPr>
          <a:xfrm>
            <a:off x="-214346" y="0"/>
            <a:ext cx="9842473" cy="6715148"/>
          </a:xfrm>
        </p:spPr>
      </p:pic>
      <p:sp>
        <p:nvSpPr>
          <p:cNvPr id="5" name="Прямоугольник 4"/>
          <p:cNvSpPr/>
          <p:nvPr/>
        </p:nvSpPr>
        <p:spPr>
          <a:xfrm>
            <a:off x="0" y="142852"/>
            <a:ext cx="6822380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dirty="0"/>
              <a:t>Национальный парк "Угра" 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6" name="Содержимое 15" descr="оз Царское УГРА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-285784" y="0"/>
            <a:ext cx="10168944" cy="6643710"/>
          </a:xfrm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лосиный остров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88480"/>
          </a:xfrm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лосиный остров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21140" cy="6858000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0"/>
            <a:ext cx="8229600" cy="1143000"/>
          </a:xfrm>
        </p:spPr>
        <p:txBody>
          <a:bodyPr/>
          <a:lstStyle/>
          <a:p>
            <a:r>
              <a:rPr lang="ru-RU" dirty="0" err="1" smtClean="0"/>
              <a:t>Ильменский</a:t>
            </a:r>
            <a:r>
              <a:rPr lang="ru-RU" dirty="0" smtClean="0"/>
              <a:t> заповедник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4338" name="Picture 2" descr="D:\заповедники\ильменский заповедник ощеро Тургояк.jpg"/>
          <p:cNvPicPr>
            <a:picLocks noChangeAspect="1" noChangeArrowheads="1"/>
          </p:cNvPicPr>
          <p:nvPr/>
        </p:nvPicPr>
        <p:blipFill>
          <a:blip r:embed="rId2"/>
          <a:srcRect t="7182"/>
          <a:stretch>
            <a:fillRect/>
          </a:stretch>
        </p:blipFill>
        <p:spPr bwMode="auto">
          <a:xfrm>
            <a:off x="0" y="785794"/>
            <a:ext cx="9163035" cy="596761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0"/>
            <a:ext cx="8229600" cy="1143000"/>
          </a:xfrm>
        </p:spPr>
        <p:txBody>
          <a:bodyPr/>
          <a:lstStyle/>
          <a:p>
            <a:r>
              <a:rPr lang="ru-RU" dirty="0" smtClean="0"/>
              <a:t>дендрологический </a:t>
            </a:r>
            <a:r>
              <a:rPr lang="ru-RU" dirty="0"/>
              <a:t>парк</a:t>
            </a:r>
          </a:p>
        </p:txBody>
      </p:sp>
      <p:pic>
        <p:nvPicPr>
          <p:cNvPr id="4" name="Содержимое 3" descr="дендрологич парк Софиевка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4281" y="1071545"/>
            <a:ext cx="4214843" cy="5619792"/>
          </a:xfrm>
        </p:spPr>
      </p:pic>
      <p:pic>
        <p:nvPicPr>
          <p:cNvPr id="35842" name="Picture 2" descr="D:\заповедники\Бирюлевский денд парк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29190" y="1000107"/>
            <a:ext cx="3786190" cy="567928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др парк Александрия.jpg"/>
          <p:cNvPicPr>
            <a:picLocks noGrp="1" noChangeAspect="1"/>
          </p:cNvPicPr>
          <p:nvPr>
            <p:ph idx="1"/>
          </p:nvPr>
        </p:nvPicPr>
        <p:blipFill>
          <a:blip r:embed="rId2"/>
          <a:srcRect l="5197" r="6142"/>
          <a:stretch>
            <a:fillRect/>
          </a:stretch>
        </p:blipFill>
        <p:spPr>
          <a:xfrm>
            <a:off x="0" y="-1"/>
            <a:ext cx="9144000" cy="6871491"/>
          </a:xfrm>
        </p:spPr>
      </p:pic>
      <p:sp>
        <p:nvSpPr>
          <p:cNvPr id="5" name="TextBox 4"/>
          <p:cNvSpPr txBox="1"/>
          <p:nvPr/>
        </p:nvSpPr>
        <p:spPr>
          <a:xfrm>
            <a:off x="0" y="142852"/>
            <a:ext cx="3330079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Александрия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0" y="-7"/>
          <a:ext cx="9072596" cy="6858014"/>
        </p:xfrm>
        <a:graphic>
          <a:graphicData uri="http://schemas.openxmlformats.org/drawingml/2006/table">
            <a:tbl>
              <a:tblPr/>
              <a:tblGrid>
                <a:gridCol w="2268149"/>
                <a:gridCol w="2268149"/>
                <a:gridCol w="2268149"/>
                <a:gridCol w="2268149"/>
              </a:tblGrid>
              <a:tr h="49073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33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Название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3655" marR="33655" marT="13335" marB="13335" anchor="ctr">
                    <a:lnL w="12700" cap="flat" cmpd="sng" algn="ctr">
                      <a:solidFill>
                        <a:srgbClr val="00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BD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0033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Площадь, тыс. га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3655" marR="33655" marT="13335" marB="13335" anchor="ctr">
                    <a:lnL w="12700" cap="flat" cmpd="sng" algn="ctr">
                      <a:solidFill>
                        <a:srgbClr val="00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BD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0033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Административный район (город)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3655" marR="33655" marT="13335" marB="13335" anchor="ctr">
                    <a:lnL w="12700" cap="flat" cmpd="sng" algn="ctr">
                      <a:solidFill>
                        <a:srgbClr val="00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BD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0033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Профиль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3655" marR="33655" marT="13335" marB="13335" anchor="ctr">
                    <a:lnL w="12700" cap="flat" cmpd="sng" algn="ctr">
                      <a:solidFill>
                        <a:srgbClr val="00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BDF"/>
                    </a:solidFill>
                  </a:tcPr>
                </a:tc>
              </a:tr>
              <a:tr h="259801">
                <a:tc gridSpan="4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0033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Федерального значения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3655" marR="33655" marT="13335" marB="13335" anchor="ctr">
                    <a:lnL w="12700" cap="flat" cmpd="sng" algn="ctr">
                      <a:solidFill>
                        <a:srgbClr val="00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BD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2487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33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Томский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3655" marR="33655" marT="13335" marB="13335" anchor="ctr">
                    <a:lnL w="12700" cap="flat" cmpd="sng" algn="ctr">
                      <a:solidFill>
                        <a:srgbClr val="00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F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33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46,9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3655" marR="33655" marT="13335" marB="13335" anchor="ctr">
                    <a:lnL w="12700" cap="flat" cmpd="sng" algn="ctr">
                      <a:solidFill>
                        <a:srgbClr val="00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FF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33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Томский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3655" marR="33655" marT="13335" marB="13335" anchor="ctr">
                    <a:lnL w="12700" cap="flat" cmpd="sng" algn="ctr">
                      <a:solidFill>
                        <a:srgbClr val="00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F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33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зоологический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3655" marR="33655" marT="13335" marB="13335" anchor="ctr">
                    <a:lnL w="12700" cap="flat" cmpd="sng" algn="ctr">
                      <a:solidFill>
                        <a:srgbClr val="00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FF2"/>
                    </a:solidFill>
                  </a:tcPr>
                </a:tc>
              </a:tr>
              <a:tr h="259801">
                <a:tc gridSpan="4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0033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Регионального значения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3655" marR="33655" marT="13335" marB="13335" anchor="ctr">
                    <a:lnL w="12700" cap="flat" cmpd="sng" algn="ctr">
                      <a:solidFill>
                        <a:srgbClr val="00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BD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2487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33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Верхне-Соровский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3655" marR="33655" marT="13335" marB="13335" anchor="ctr">
                    <a:lnL w="12700" cap="flat" cmpd="sng" algn="ctr">
                      <a:solidFill>
                        <a:srgbClr val="00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F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33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30,0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3655" marR="33655" marT="13335" marB="13335" anchor="ctr">
                    <a:lnL w="12700" cap="flat" cmpd="sng" algn="ctr">
                      <a:solidFill>
                        <a:srgbClr val="00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FF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33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Молчановский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3655" marR="33655" marT="13335" marB="13335" anchor="ctr">
                    <a:lnL w="12700" cap="flat" cmpd="sng" algn="ctr">
                      <a:solidFill>
                        <a:srgbClr val="00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F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33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зоологический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3655" marR="33655" marT="13335" marB="13335" anchor="ctr">
                    <a:lnL w="12700" cap="flat" cmpd="sng" algn="ctr">
                      <a:solidFill>
                        <a:srgbClr val="00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FF2"/>
                    </a:solidFill>
                  </a:tcPr>
                </a:tc>
              </a:tr>
              <a:tr h="32487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33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Иловский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3655" marR="33655" marT="13335" marB="13335" anchor="ctr">
                    <a:lnL w="12700" cap="flat" cmpd="sng" algn="ctr">
                      <a:solidFill>
                        <a:srgbClr val="00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F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33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24,1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3655" marR="33655" marT="13335" marB="13335" anchor="ctr">
                    <a:lnL w="12700" cap="flat" cmpd="sng" algn="ctr">
                      <a:solidFill>
                        <a:srgbClr val="00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FF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33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Шегарский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3655" marR="33655" marT="13335" marB="13335" anchor="ctr">
                    <a:lnL w="12700" cap="flat" cmpd="sng" algn="ctr">
                      <a:solidFill>
                        <a:srgbClr val="00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F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33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зоологический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3655" marR="33655" marT="13335" marB="13335" anchor="ctr">
                    <a:lnL w="12700" cap="flat" cmpd="sng" algn="ctr">
                      <a:solidFill>
                        <a:srgbClr val="00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FF2"/>
                    </a:solidFill>
                  </a:tcPr>
                </a:tc>
              </a:tr>
              <a:tr h="32487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33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Калтайский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3655" marR="33655" marT="13335" marB="13335" anchor="ctr">
                    <a:lnL w="12700" cap="flat" cmpd="sng" algn="ctr">
                      <a:solidFill>
                        <a:srgbClr val="00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F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33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44,0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3655" marR="33655" marT="13335" marB="13335" anchor="ctr">
                    <a:lnL w="12700" cap="flat" cmpd="sng" algn="ctr">
                      <a:solidFill>
                        <a:srgbClr val="00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FF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33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Томский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3655" marR="33655" marT="13335" marB="13335" anchor="ctr">
                    <a:lnL w="12700" cap="flat" cmpd="sng" algn="ctr">
                      <a:solidFill>
                        <a:srgbClr val="00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F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33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зоологический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3655" marR="33655" marT="13335" marB="13335" anchor="ctr">
                    <a:lnL w="12700" cap="flat" cmpd="sng" algn="ctr">
                      <a:solidFill>
                        <a:srgbClr val="00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FF2"/>
                    </a:solidFill>
                  </a:tcPr>
                </a:tc>
              </a:tr>
              <a:tr h="32487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33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Карегодский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3655" marR="33655" marT="13335" marB="13335" anchor="ctr">
                    <a:lnL w="12700" cap="flat" cmpd="sng" algn="ctr">
                      <a:solidFill>
                        <a:srgbClr val="00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F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33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30,0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3655" marR="33655" marT="13335" marB="13335" anchor="ctr">
                    <a:lnL w="12700" cap="flat" cmpd="sng" algn="ctr">
                      <a:solidFill>
                        <a:srgbClr val="00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FF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 err="1">
                          <a:solidFill>
                            <a:srgbClr val="0033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Молчановский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3655" marR="33655" marT="13335" marB="13335" anchor="ctr">
                    <a:lnL w="12700" cap="flat" cmpd="sng" algn="ctr">
                      <a:solidFill>
                        <a:srgbClr val="00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F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33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зоологический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3655" marR="33655" marT="13335" marB="13335" anchor="ctr">
                    <a:lnL w="12700" cap="flat" cmpd="sng" algn="ctr">
                      <a:solidFill>
                        <a:srgbClr val="00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FF2"/>
                    </a:solidFill>
                  </a:tcPr>
                </a:tc>
              </a:tr>
              <a:tr h="32487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33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Кеть-Касский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3655" marR="33655" marT="13335" marB="13335" anchor="ctr">
                    <a:lnL w="12700" cap="flat" cmpd="sng" algn="ctr">
                      <a:solidFill>
                        <a:srgbClr val="00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F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33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72,0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3655" marR="33655" marT="13335" marB="13335" anchor="ctr">
                    <a:lnL w="12700" cap="flat" cmpd="sng" algn="ctr">
                      <a:solidFill>
                        <a:srgbClr val="00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FF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33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Верхнекетский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3655" marR="33655" marT="13335" marB="13335" anchor="ctr">
                    <a:lnL w="12700" cap="flat" cmpd="sng" algn="ctr">
                      <a:solidFill>
                        <a:srgbClr val="00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F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33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зоологический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3655" marR="33655" marT="13335" marB="13335" anchor="ctr">
                    <a:lnL w="12700" cap="flat" cmpd="sng" algn="ctr">
                      <a:solidFill>
                        <a:srgbClr val="00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FF2"/>
                    </a:solidFill>
                  </a:tcPr>
                </a:tc>
              </a:tr>
              <a:tr h="32487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33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Ларинский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3655" marR="33655" marT="13335" marB="13335" anchor="ctr">
                    <a:lnL w="12700" cap="flat" cmpd="sng" algn="ctr">
                      <a:solidFill>
                        <a:srgbClr val="00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F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33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1,5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3655" marR="33655" marT="13335" marB="13335" anchor="ctr">
                    <a:lnL w="12700" cap="flat" cmpd="sng" algn="ctr">
                      <a:solidFill>
                        <a:srgbClr val="00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FF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33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Томский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3655" marR="33655" marT="13335" marB="13335" anchor="ctr">
                    <a:lnL w="12700" cap="flat" cmpd="sng" algn="ctr">
                      <a:solidFill>
                        <a:srgbClr val="00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F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33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ландшафтный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3655" marR="33655" marT="13335" marB="13335" anchor="ctr">
                    <a:lnL w="12700" cap="flat" cmpd="sng" algn="ctr">
                      <a:solidFill>
                        <a:srgbClr val="00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FF2"/>
                    </a:solidFill>
                  </a:tcPr>
                </a:tc>
              </a:tr>
              <a:tr h="32487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33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Мало-Юксинский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3655" marR="33655" marT="13335" marB="13335" anchor="ctr">
                    <a:lnL w="12700" cap="flat" cmpd="sng" algn="ctr">
                      <a:solidFill>
                        <a:srgbClr val="00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F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33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35,0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3655" marR="33655" marT="13335" marB="13335" anchor="ctr">
                    <a:lnL w="12700" cap="flat" cmpd="sng" algn="ctr">
                      <a:solidFill>
                        <a:srgbClr val="00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FF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33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Асиновский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3655" marR="33655" marT="13335" marB="13335" anchor="ctr">
                    <a:lnL w="12700" cap="flat" cmpd="sng" algn="ctr">
                      <a:solidFill>
                        <a:srgbClr val="00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F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33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зоологический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3655" marR="33655" marT="13335" marB="13335" anchor="ctr">
                    <a:lnL w="12700" cap="flat" cmpd="sng" algn="ctr">
                      <a:solidFill>
                        <a:srgbClr val="00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FF2"/>
                    </a:solidFill>
                  </a:tcPr>
                </a:tc>
              </a:tr>
              <a:tr h="32487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33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Октябрьский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3655" marR="33655" marT="13335" marB="13335" anchor="ctr">
                    <a:lnL w="12700" cap="flat" cmpd="sng" algn="ctr">
                      <a:solidFill>
                        <a:srgbClr val="00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F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33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25,0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3655" marR="33655" marT="13335" marB="13335" anchor="ctr">
                    <a:lnL w="12700" cap="flat" cmpd="sng" algn="ctr">
                      <a:solidFill>
                        <a:srgbClr val="00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FF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33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Первомайский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3655" marR="33655" marT="13335" marB="13335" anchor="ctr">
                    <a:lnL w="12700" cap="flat" cmpd="sng" algn="ctr">
                      <a:solidFill>
                        <a:srgbClr val="00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F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33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зоологический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3655" marR="33655" marT="13335" marB="13335" anchor="ctr">
                    <a:lnL w="12700" cap="flat" cmpd="sng" algn="ctr">
                      <a:solidFill>
                        <a:srgbClr val="00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FF2"/>
                    </a:solidFill>
                  </a:tcPr>
                </a:tc>
              </a:tr>
              <a:tr h="32487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 err="1">
                          <a:solidFill>
                            <a:srgbClr val="0033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Осетрово-нельмовый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3655" marR="33655" marT="13335" marB="13335" anchor="ctr">
                    <a:lnL w="12700" cap="flat" cmpd="sng" algn="ctr">
                      <a:solidFill>
                        <a:srgbClr val="00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F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33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1,48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3655" marR="33655" marT="13335" marB="13335" anchor="ctr">
                    <a:lnL w="12700" cap="flat" cmpd="sng" algn="ctr">
                      <a:solidFill>
                        <a:srgbClr val="00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FF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33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Тегульдетский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3655" marR="33655" marT="13335" marB="13335" anchor="ctr">
                    <a:lnL w="12700" cap="flat" cmpd="sng" algn="ctr">
                      <a:solidFill>
                        <a:srgbClr val="00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F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33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зоологический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3655" marR="33655" marT="13335" marB="13335" anchor="ctr">
                    <a:lnL w="12700" cap="flat" cmpd="sng" algn="ctr">
                      <a:solidFill>
                        <a:srgbClr val="00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FF2"/>
                    </a:solidFill>
                  </a:tcPr>
                </a:tc>
              </a:tr>
              <a:tr h="32487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33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Панинский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3655" marR="33655" marT="13335" marB="13335" anchor="ctr">
                    <a:lnL w="12700" cap="flat" cmpd="sng" algn="ctr">
                      <a:solidFill>
                        <a:srgbClr val="00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F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33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50,0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3655" marR="33655" marT="13335" marB="13335" anchor="ctr">
                    <a:lnL w="12700" cap="flat" cmpd="sng" algn="ctr">
                      <a:solidFill>
                        <a:srgbClr val="00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FF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33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Александровский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3655" marR="33655" marT="13335" marB="13335" anchor="ctr">
                    <a:lnL w="12700" cap="flat" cmpd="sng" algn="ctr">
                      <a:solidFill>
                        <a:srgbClr val="00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F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33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зоологический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3655" marR="33655" marT="13335" marB="13335" anchor="ctr">
                    <a:lnL w="12700" cap="flat" cmpd="sng" algn="ctr">
                      <a:solidFill>
                        <a:srgbClr val="00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FF2"/>
                    </a:solidFill>
                  </a:tcPr>
                </a:tc>
              </a:tr>
              <a:tr h="32487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33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Першинский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3655" marR="33655" marT="13335" marB="13335" anchor="ctr">
                    <a:lnL w="12700" cap="flat" cmpd="sng" algn="ctr">
                      <a:solidFill>
                        <a:srgbClr val="00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F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33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35,0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3655" marR="33655" marT="13335" marB="13335" anchor="ctr">
                    <a:lnL w="12700" cap="flat" cmpd="sng" algn="ctr">
                      <a:solidFill>
                        <a:srgbClr val="00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FF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33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Кривошеинский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3655" marR="33655" marT="13335" marB="13335" anchor="ctr">
                    <a:lnL w="12700" cap="flat" cmpd="sng" algn="ctr">
                      <a:solidFill>
                        <a:srgbClr val="00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F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33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зоологический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3655" marR="33655" marT="13335" marB="13335" anchor="ctr">
                    <a:lnL w="12700" cap="flat" cmpd="sng" algn="ctr">
                      <a:solidFill>
                        <a:srgbClr val="00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FF2"/>
                    </a:solidFill>
                  </a:tcPr>
                </a:tc>
              </a:tr>
              <a:tr h="32487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33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Поль-То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3655" marR="33655" marT="13335" marB="13335" anchor="ctr">
                    <a:lnL w="12700" cap="flat" cmpd="sng" algn="ctr">
                      <a:solidFill>
                        <a:srgbClr val="00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F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33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775,77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3655" marR="33655" marT="13335" marB="13335" anchor="ctr">
                    <a:lnL w="12700" cap="flat" cmpd="sng" algn="ctr">
                      <a:solidFill>
                        <a:srgbClr val="00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FF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33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Каргасокский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3655" marR="33655" marT="13335" marB="13335" anchor="ctr">
                    <a:lnL w="12700" cap="flat" cmpd="sng" algn="ctr">
                      <a:solidFill>
                        <a:srgbClr val="00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F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33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ландшафтный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3655" marR="33655" marT="13335" marB="13335" anchor="ctr">
                    <a:lnL w="12700" cap="flat" cmpd="sng" algn="ctr">
                      <a:solidFill>
                        <a:srgbClr val="00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FF2"/>
                    </a:solidFill>
                  </a:tcPr>
                </a:tc>
              </a:tr>
              <a:tr h="32487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33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Поскоевский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3655" marR="33655" marT="13335" marB="13335" anchor="ctr">
                    <a:lnL w="12700" cap="flat" cmpd="sng" algn="ctr">
                      <a:solidFill>
                        <a:srgbClr val="00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F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33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40,35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3655" marR="33655" marT="13335" marB="13335" anchor="ctr">
                    <a:lnL w="12700" cap="flat" cmpd="sng" algn="ctr">
                      <a:solidFill>
                        <a:srgbClr val="00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FF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33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Чаинский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3655" marR="33655" marT="13335" marB="13335" anchor="ctr">
                    <a:lnL w="12700" cap="flat" cmpd="sng" algn="ctr">
                      <a:solidFill>
                        <a:srgbClr val="00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F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33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зоологический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3655" marR="33655" marT="13335" marB="13335" anchor="ctr">
                    <a:lnL w="12700" cap="flat" cmpd="sng" algn="ctr">
                      <a:solidFill>
                        <a:srgbClr val="00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FF2"/>
                    </a:solidFill>
                  </a:tcPr>
                </a:tc>
              </a:tr>
              <a:tr h="32487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33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Тонгульский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3655" marR="33655" marT="13335" marB="13335" anchor="ctr">
                    <a:lnL w="12700" cap="flat" cmpd="sng" algn="ctr">
                      <a:solidFill>
                        <a:srgbClr val="00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F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33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25,5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3655" marR="33655" marT="13335" marB="13335" anchor="ctr">
                    <a:lnL w="12700" cap="flat" cmpd="sng" algn="ctr">
                      <a:solidFill>
                        <a:srgbClr val="00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FF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33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Зырянский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3655" marR="33655" marT="13335" marB="13335" anchor="ctr">
                    <a:lnL w="12700" cap="flat" cmpd="sng" algn="ctr">
                      <a:solidFill>
                        <a:srgbClr val="00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F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33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зоологический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3655" marR="33655" marT="13335" marB="13335" anchor="ctr">
                    <a:lnL w="12700" cap="flat" cmpd="sng" algn="ctr">
                      <a:solidFill>
                        <a:srgbClr val="00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FF2"/>
                    </a:solidFill>
                  </a:tcPr>
                </a:tc>
              </a:tr>
              <a:tr h="32487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33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Южнотаежный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3655" marR="33655" marT="13335" marB="13335" anchor="ctr">
                    <a:lnL w="12700" cap="flat" cmpd="sng" algn="ctr">
                      <a:solidFill>
                        <a:srgbClr val="00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F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33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4,0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3655" marR="33655" marT="13335" marB="13335" anchor="ctr">
                    <a:lnL w="12700" cap="flat" cmpd="sng" algn="ctr">
                      <a:solidFill>
                        <a:srgbClr val="00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FF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33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Тегульдетский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3655" marR="33655" marT="13335" marB="13335" anchor="ctr">
                    <a:lnL w="12700" cap="flat" cmpd="sng" algn="ctr">
                      <a:solidFill>
                        <a:srgbClr val="00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F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33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ботанический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3655" marR="33655" marT="13335" marB="13335" anchor="ctr">
                    <a:lnL w="12700" cap="flat" cmpd="sng" algn="ctr">
                      <a:solidFill>
                        <a:srgbClr val="00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FF2"/>
                    </a:solidFill>
                  </a:tcPr>
                </a:tc>
              </a:tr>
              <a:tr h="32487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33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Оглатский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3655" marR="33655" marT="13335" marB="13335" anchor="ctr">
                    <a:lnL w="12700" cap="flat" cmpd="sng" algn="ctr">
                      <a:solidFill>
                        <a:srgbClr val="00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F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33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100,0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3655" marR="33655" marT="13335" marB="13335" anchor="ctr">
                    <a:lnL w="12700" cap="flat" cmpd="sng" algn="ctr">
                      <a:solidFill>
                        <a:srgbClr val="00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FF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33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Каргасокский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3655" marR="33655" marT="13335" marB="13335" anchor="ctr">
                    <a:lnL w="12700" cap="flat" cmpd="sng" algn="ctr">
                      <a:solidFill>
                        <a:srgbClr val="00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F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33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зоологический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3655" marR="33655" marT="13335" marB="13335" anchor="ctr">
                    <a:lnL w="12700" cap="flat" cmpd="sng" algn="ctr">
                      <a:solidFill>
                        <a:srgbClr val="00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FF2"/>
                    </a:solidFill>
                  </a:tcPr>
                </a:tc>
              </a:tr>
              <a:tr h="32487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33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Чичка-Юльский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3655" marR="33655" marT="13335" marB="13335" anchor="ctr">
                    <a:lnL w="12700" cap="flat" cmpd="sng" algn="ctr">
                      <a:solidFill>
                        <a:srgbClr val="00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F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33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49,668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3655" marR="33655" marT="13335" marB="13335" anchor="ctr">
                    <a:lnL w="12700" cap="flat" cmpd="sng" algn="ctr">
                      <a:solidFill>
                        <a:srgbClr val="00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FF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33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Тегульдетский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3655" marR="33655" marT="13335" marB="13335" anchor="ctr">
                    <a:lnL w="12700" cap="flat" cmpd="sng" algn="ctr">
                      <a:solidFill>
                        <a:srgbClr val="00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F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33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зоологический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3655" marR="33655" marT="13335" marB="13335" anchor="ctr">
                    <a:lnL w="12700" cap="flat" cmpd="sng" algn="ctr">
                      <a:solidFill>
                        <a:srgbClr val="00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FF2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643570" y="274638"/>
            <a:ext cx="3043230" cy="1143000"/>
          </a:xfrm>
        </p:spPr>
        <p:txBody>
          <a:bodyPr>
            <a:normAutofit/>
          </a:bodyPr>
          <a:lstStyle/>
          <a:p>
            <a:r>
              <a:rPr lang="ru-RU" sz="1600" dirty="0" smtClean="0"/>
              <a:t>река </a:t>
            </a:r>
            <a:r>
              <a:rPr lang="ru-RU" sz="1600" dirty="0" err="1"/>
              <a:t>Тугояковка</a:t>
            </a:r>
            <a:r>
              <a:rPr lang="ru-RU" sz="1600" dirty="0"/>
              <a:t> в </a:t>
            </a:r>
            <a:r>
              <a:rPr lang="ru-RU" sz="1600" dirty="0" err="1"/>
              <a:t>Ларинском</a:t>
            </a:r>
            <a:r>
              <a:rPr lang="ru-RU" sz="1600" dirty="0"/>
              <a:t> заказнике</a:t>
            </a:r>
          </a:p>
        </p:txBody>
      </p:sp>
      <p:pic>
        <p:nvPicPr>
          <p:cNvPr id="4" name="Содержимое 3" descr="http://green.tomsk.ru/shared/uploads/newsImages/98/forest_2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5786446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5362" name="Picture 2" descr="D:\заповедники\ильменский заповедник.jpg"/>
          <p:cNvPicPr>
            <a:picLocks noChangeAspect="1" noChangeArrowheads="1"/>
          </p:cNvPicPr>
          <p:nvPr/>
        </p:nvPicPr>
        <p:blipFill>
          <a:blip r:embed="rId2"/>
          <a:srcRect b="5669"/>
          <a:stretch>
            <a:fillRect/>
          </a:stretch>
        </p:blipFill>
        <p:spPr bwMode="auto">
          <a:xfrm>
            <a:off x="71438" y="274711"/>
            <a:ext cx="9072594" cy="6583289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571736" y="285728"/>
            <a:ext cx="6127318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dirty="0" err="1" smtClean="0"/>
              <a:t>Ильменский</a:t>
            </a:r>
            <a:r>
              <a:rPr lang="ru-RU" sz="4400" dirty="0" smtClean="0"/>
              <a:t> заповедник</a:t>
            </a:r>
            <a:endParaRPr lang="ru-RU" sz="44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11156"/>
          </a:xfrm>
        </p:spPr>
        <p:txBody>
          <a:bodyPr>
            <a:normAutofit fontScale="90000"/>
          </a:bodyPr>
          <a:lstStyle/>
          <a:p>
            <a:r>
              <a:rPr lang="ru-RU" dirty="0"/>
              <a:t>Заповедник Столбы</a:t>
            </a:r>
          </a:p>
        </p:txBody>
      </p:sp>
      <p:pic>
        <p:nvPicPr>
          <p:cNvPr id="4" name="Содержимое 3" descr="ded-summer2008-50.gif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4282" y="785794"/>
            <a:ext cx="4000528" cy="5993300"/>
          </a:xfrm>
        </p:spPr>
      </p:pic>
      <p:pic>
        <p:nvPicPr>
          <p:cNvPr id="16386" name="Picture 2" descr="D:\заповедники\Stoibi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0" y="819154"/>
            <a:ext cx="3929090" cy="596196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8229600" cy="1143000"/>
          </a:xfrm>
        </p:spPr>
        <p:txBody>
          <a:bodyPr/>
          <a:lstStyle/>
          <a:p>
            <a:r>
              <a:rPr lang="ru-RU" dirty="0"/>
              <a:t>Заповедник Столбы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7410" name="Picture 2" descr="D:\заповедники\столбы скала Перья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6253" y="857232"/>
            <a:ext cx="9016341" cy="607223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8435" name="Picture 3" descr="D:\заповедники\столбы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5984" y="214290"/>
            <a:ext cx="4786346" cy="662724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алтайский заповедник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2" y="0"/>
            <a:ext cx="9144000" cy="6964680"/>
          </a:xfrm>
        </p:spPr>
      </p:pic>
      <p:sp>
        <p:nvSpPr>
          <p:cNvPr id="5" name="Прямоугольник 4"/>
          <p:cNvSpPr/>
          <p:nvPr/>
        </p:nvSpPr>
        <p:spPr>
          <a:xfrm>
            <a:off x="1357290" y="142852"/>
            <a:ext cx="5785879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dirty="0" smtClean="0"/>
              <a:t>Алтайский заповедник </a:t>
            </a:r>
            <a:endParaRPr lang="ru-RU" sz="44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алтайский заповедник2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6" name="Прямоугольник 5"/>
          <p:cNvSpPr/>
          <p:nvPr/>
        </p:nvSpPr>
        <p:spPr>
          <a:xfrm>
            <a:off x="0" y="0"/>
            <a:ext cx="5785879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dirty="0" smtClean="0">
                <a:solidFill>
                  <a:schemeClr val="bg1"/>
                </a:solidFill>
              </a:rPr>
              <a:t>Алтайский заповедник </a:t>
            </a:r>
            <a:endParaRPr lang="ru-RU" sz="4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155</TotalTime>
  <Words>159</Words>
  <Application>Microsoft Office PowerPoint</Application>
  <PresentationFormat>Экран (4:3)</PresentationFormat>
  <Paragraphs>103</Paragraphs>
  <Slides>33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33</vt:i4>
      </vt:variant>
    </vt:vector>
  </HeadingPairs>
  <TitlesOfParts>
    <vt:vector size="34" baseType="lpstr">
      <vt:lpstr>Тема Office</vt:lpstr>
      <vt:lpstr>особо охраняемые природные территории</vt:lpstr>
      <vt:lpstr>Слайд 2</vt:lpstr>
      <vt:lpstr>Ильменский заповедник</vt:lpstr>
      <vt:lpstr>Слайд 4</vt:lpstr>
      <vt:lpstr>Заповедник Столбы</vt:lpstr>
      <vt:lpstr>Заповедник Столбы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Кавказский заповедник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дендрологический парк</vt:lpstr>
      <vt:lpstr>Слайд 31</vt:lpstr>
      <vt:lpstr>Слайд 32</vt:lpstr>
      <vt:lpstr>река Тугояковка в Ларинском заказнике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особо охраняемые природные территории</dc:title>
  <dc:creator>dgim</dc:creator>
  <cp:lastModifiedBy>dgim</cp:lastModifiedBy>
  <cp:revision>13</cp:revision>
  <dcterms:created xsi:type="dcterms:W3CDTF">2009-04-01T04:28:22Z</dcterms:created>
  <dcterms:modified xsi:type="dcterms:W3CDTF">2009-04-01T07:04:13Z</dcterms:modified>
</cp:coreProperties>
</file>