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69" r:id="rId13"/>
    <p:sldId id="270" r:id="rId14"/>
    <p:sldId id="271" r:id="rId15"/>
    <p:sldId id="272" r:id="rId16"/>
    <p:sldId id="284" r:id="rId17"/>
    <p:sldId id="282" r:id="rId18"/>
    <p:sldId id="285" r:id="rId19"/>
    <p:sldId id="283" r:id="rId20"/>
    <p:sldId id="286" r:id="rId21"/>
    <p:sldId id="258" r:id="rId22"/>
    <p:sldId id="266" r:id="rId23"/>
    <p:sldId id="259" r:id="rId24"/>
    <p:sldId id="260" r:id="rId25"/>
    <p:sldId id="262" r:id="rId26"/>
    <p:sldId id="263" r:id="rId27"/>
    <p:sldId id="264" r:id="rId28"/>
    <p:sldId id="26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ED8A-5B05-4AE6-99B9-A6D34254994B}" type="datetimeFigureOut">
              <a:rPr lang="ru-RU" smtClean="0"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D8224-7CBA-49E4-BEDE-4F0A6C2643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Критерии теоретической и практической значимости</a:t>
            </a:r>
            <a:br>
              <a:rPr lang="ru-RU" sz="2400" dirty="0"/>
            </a:br>
            <a:r>
              <a:rPr lang="ru-RU" sz="2400" dirty="0"/>
              <a:t>эволюции научного знания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9783" t="19370" r="11516" b="13228"/>
          <a:stretch>
            <a:fillRect/>
          </a:stretch>
        </p:blipFill>
        <p:spPr bwMode="auto">
          <a:xfrm>
            <a:off x="142844" y="1071546"/>
            <a:ext cx="885438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j.kubagro.ru/2006/04/03/image0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37047" cy="348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j.kubagro.ru/2006/04/03/image0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Модели инновационного процесса по </a:t>
            </a:r>
            <a:r>
              <a:rPr lang="ru-RU" b="1" dirty="0" err="1" smtClean="0"/>
              <a:t>Росвеллу</a:t>
            </a:r>
            <a:endParaRPr lang="ru-RU" dirty="0" smtClean="0"/>
          </a:p>
        </p:txBody>
      </p:sp>
      <p:sp>
        <p:nvSpPr>
          <p:cNvPr id="2051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Линейная модель; </a:t>
            </a:r>
          </a:p>
          <a:p>
            <a:r>
              <a:rPr lang="ru-RU" dirty="0" smtClean="0"/>
              <a:t>Линейно-последовательная модель; </a:t>
            </a:r>
          </a:p>
          <a:p>
            <a:r>
              <a:rPr lang="ru-RU" dirty="0" smtClean="0"/>
              <a:t>Интерактивная модель; </a:t>
            </a:r>
          </a:p>
          <a:p>
            <a:r>
              <a:rPr lang="ru-RU" dirty="0" smtClean="0"/>
              <a:t>Японская модель; </a:t>
            </a:r>
          </a:p>
          <a:p>
            <a:r>
              <a:rPr lang="ru-RU" dirty="0" smtClean="0"/>
              <a:t> Стратегическая модель.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Линейная модель инновационного процесса</a:t>
            </a:r>
            <a:endParaRPr lang="ru-RU" dirty="0" smtClean="0"/>
          </a:p>
        </p:txBody>
      </p:sp>
      <p:pic>
        <p:nvPicPr>
          <p:cNvPr id="3075" name="Содержимое 3" descr="http://iii04.pfo-perm.ru/Data/GOLOS/Golos1.files/image010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643063"/>
            <a:ext cx="7643813" cy="442912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Линейно-последовательная модель инновационного процесса</a:t>
            </a:r>
            <a:r>
              <a:rPr lang="ru-RU" dirty="0" smtClean="0"/>
              <a:t> </a:t>
            </a:r>
          </a:p>
        </p:txBody>
      </p:sp>
      <p:pic>
        <p:nvPicPr>
          <p:cNvPr id="4099" name="Содержимое 3" descr="http://iii04.pfo-perm.ru/Data/GOLOS/Golos1.files/image011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571625"/>
            <a:ext cx="8072438" cy="4572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Интерактивная модель инновационного процесса</a:t>
            </a:r>
            <a:r>
              <a:rPr lang="ru-RU" dirty="0" smtClean="0"/>
              <a:t> </a:t>
            </a:r>
          </a:p>
        </p:txBody>
      </p:sp>
      <p:pic>
        <p:nvPicPr>
          <p:cNvPr id="5123" name="Содержимое 3" descr="http://iii04.pfo-perm.ru/Data/GOLOS/Golos1.files/image003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428750"/>
            <a:ext cx="7929562" cy="492918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smtClean="0"/>
              <a:t>Стратегическая модель</a:t>
            </a:r>
            <a:endParaRPr lang="ru-RU" dirty="0"/>
          </a:p>
        </p:txBody>
      </p:sp>
      <p:pic>
        <p:nvPicPr>
          <p:cNvPr id="4" name="Рисунок 3" descr="http://www.maop.vorstu.ru/imegeG/gancharov/image00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57256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aop.vorstu.ru/imegeG/gancharov/tab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4400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op.vorstu.ru/imegeG/gancharov/image00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878" y="2214554"/>
            <a:ext cx="8977122" cy="259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571480"/>
            <a:ext cx="857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Модель организации инновационного процесса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op.vorstu.ru/imegeG/gancharov/tab_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65158" cy="542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i="1" dirty="0"/>
              <a:t>Инновационный процесс: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Инновационный процесс, обобщающий результаты инновационной </a:t>
            </a:r>
            <a:r>
              <a:rPr lang="ru-RU" dirty="0" smtClean="0"/>
              <a:t>деятельности, наиболее </a:t>
            </a:r>
            <a:r>
              <a:rPr lang="ru-RU" dirty="0"/>
              <a:t>полно раскрывается этапами его организации, которые установлены </a:t>
            </a:r>
            <a:r>
              <a:rPr lang="ru-RU" dirty="0" smtClean="0"/>
              <a:t>в соответствии </a:t>
            </a:r>
            <a:r>
              <a:rPr lang="ru-RU" dirty="0"/>
              <a:t>с основными стадиями эволюции научного знания в цикле работ</a:t>
            </a:r>
          </a:p>
          <a:p>
            <a:endParaRPr lang="ru-RU" dirty="0" smtClean="0"/>
          </a:p>
          <a:p>
            <a:r>
              <a:rPr lang="ru-RU" dirty="0" smtClean="0"/>
              <a:t>“исследования      разработки       производство”. </a:t>
            </a:r>
          </a:p>
          <a:p>
            <a:pPr>
              <a:buNone/>
            </a:pPr>
            <a:endParaRPr lang="ru-RU" dirty="0"/>
          </a:p>
          <a:p>
            <a:r>
              <a:rPr lang="ru-RU" dirty="0" smtClean="0"/>
              <a:t>Последовательно </a:t>
            </a:r>
            <a:r>
              <a:rPr lang="ru-RU" dirty="0"/>
              <a:t>сменяющиеся </a:t>
            </a:r>
            <a:r>
              <a:rPr lang="ru-RU" dirty="0" smtClean="0"/>
              <a:t>этапы инновационного </a:t>
            </a:r>
            <a:r>
              <a:rPr lang="ru-RU" dirty="0"/>
              <a:t>процесса предусматривают как зарождение и обоснование идеи </a:t>
            </a:r>
            <a:r>
              <a:rPr lang="ru-RU" dirty="0" smtClean="0"/>
              <a:t>о новом </a:t>
            </a:r>
            <a:r>
              <a:rPr lang="ru-RU" dirty="0"/>
              <a:t>методе удовлетворения общественных потребностей, так и </a:t>
            </a:r>
            <a:r>
              <a:rPr lang="ru-RU" dirty="0" smtClean="0"/>
              <a:t>создание, распространение</a:t>
            </a:r>
            <a:r>
              <a:rPr lang="ru-RU" dirty="0"/>
              <a:t>, использование на практике конкретного продукта, </a:t>
            </a:r>
            <a:r>
              <a:rPr lang="ru-RU" dirty="0" smtClean="0"/>
              <a:t>технологии, услуги</a:t>
            </a:r>
            <a:r>
              <a:rPr lang="ru-RU" dirty="0"/>
              <a:t>.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143240" y="3429000"/>
            <a:ext cx="35719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286380" y="3429000"/>
            <a:ext cx="35719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op.vorstu.ru/imegeG/gancharov/image00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" y="1714488"/>
            <a:ext cx="9123426" cy="3729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428604"/>
            <a:ext cx="8929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Модель организации </a:t>
            </a:r>
            <a:r>
              <a:rPr lang="ru-RU" sz="3200" dirty="0" smtClean="0"/>
              <a:t>инновационного </a:t>
            </a:r>
            <a:r>
              <a:rPr lang="ru-RU" sz="3200" dirty="0"/>
              <a:t>процесса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Жизненный цикл инновации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22146" t="14173" r="10925" b="19843"/>
          <a:stretch>
            <a:fillRect/>
          </a:stretch>
        </p:blipFill>
        <p:spPr bwMode="auto">
          <a:xfrm>
            <a:off x="214282" y="571480"/>
            <a:ext cx="871543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2000" dirty="0"/>
              <a:t>Основные этапы и результаты инновационных процессов, источники их</a:t>
            </a:r>
            <a:br>
              <a:rPr lang="ru-RU" sz="2000" dirty="0"/>
            </a:br>
            <a:r>
              <a:rPr lang="ru-RU" sz="2000" dirty="0"/>
              <a:t>финансирования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864677"/>
          <a:ext cx="8643998" cy="5636157"/>
        </p:xfrm>
        <a:graphic>
          <a:graphicData uri="http://schemas.openxmlformats.org/drawingml/2006/table">
            <a:tbl>
              <a:tblPr/>
              <a:tblGrid>
                <a:gridCol w="1673038"/>
                <a:gridCol w="3694625"/>
                <a:gridCol w="3276335"/>
              </a:tblGrid>
              <a:tr h="581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latin typeface="Times New Roman"/>
                          <a:ea typeface="Times New Roman"/>
                          <a:cs typeface="Times New Roman"/>
                        </a:rPr>
                        <a:t>Этапы и наименование работ</a:t>
                      </a:r>
                      <a:endParaRPr lang="ru-RU" sz="14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latin typeface="Times New Roman"/>
                          <a:ea typeface="Times New Roman"/>
                          <a:cs typeface="Times New Roman"/>
                        </a:rPr>
                        <a:t>Краткое содержание результатов по этапам работ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latin typeface="Times New Roman"/>
                          <a:ea typeface="Times New Roman"/>
                          <a:cs typeface="Times New Roman"/>
                        </a:rPr>
                        <a:t>Источники финансирования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5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latin typeface="Times New Roman"/>
                          <a:ea typeface="Times New Roman"/>
                          <a:cs typeface="Times New Roman"/>
                        </a:rPr>
                        <a:t>Этап 1, связанный с проведением поисковых НИР</a:t>
                      </a:r>
                      <a:endParaRPr lang="ru-RU" sz="14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Выдвижение, обоснование и экспериментальная проверка идей о новых методах удовлетворения общественных потребностей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Гос. бюджет, в том числе по программам решения важнейших научно-технических проблем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25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latin typeface="Times New Roman"/>
                          <a:ea typeface="Times New Roman"/>
                          <a:cs typeface="Times New Roman"/>
                        </a:rPr>
                        <a:t>Этап 2, </a:t>
                      </a:r>
                      <a:r>
                        <a:rPr lang="ru-RU" sz="1400" b="0" i="1" kern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включающий </a:t>
                      </a:r>
                      <a:r>
                        <a:rPr lang="ru-RU" sz="1400" b="0" i="1" kern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выполнение прикладных НИР</a:t>
                      </a:r>
                      <a:endParaRPr lang="ru-RU" sz="14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Определение качественных характеристик новых методов посредствам разработки ТЗ и ТП на ОКР и ПКР, технологических инноваций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Гос. бюджет, средства заказчиков, инновационных фондов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latin typeface="Times New Roman"/>
                          <a:ea typeface="Times New Roman"/>
                          <a:cs typeface="Times New Roman"/>
                        </a:rPr>
                        <a:t>Этап 3 по выполнению </a:t>
                      </a:r>
                      <a:r>
                        <a:rPr lang="ru-RU" sz="1400" b="0" i="1" kern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ОКР </a:t>
                      </a:r>
                      <a:r>
                        <a:rPr lang="ru-RU" sz="1400" b="0" i="1" kern="1200" dirty="0"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ru-RU" sz="1400" b="0" i="1" kern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ПКР</a:t>
                      </a:r>
                      <a:endParaRPr lang="ru-RU" sz="14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Создание опытных образцов новой продукции, корректировка и передача отработанной технической документации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средства промышленных организаций, средства заказчиков и государственный бюджет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3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kern="1200" dirty="0">
                          <a:latin typeface="Times New Roman"/>
                          <a:ea typeface="Times New Roman"/>
                          <a:cs typeface="Times New Roman"/>
                        </a:rPr>
                        <a:t>Этап 4 по освоению производства новой продукции и коммерциализации инноваций</a:t>
                      </a:r>
                      <a:endParaRPr lang="ru-RU" sz="14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Полная окупаемость инвестиций в процессе реализации (коммерциализации) выпускаемой продукции, получение дохода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средства организаций, эмиссия ценных бумаг и банковские кредиты, частичная поддержка со стороны государства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dgim\Рабочий стол\Вусович\4.jpg"/>
          <p:cNvPicPr>
            <a:picLocks noChangeAspect="1" noChangeArrowheads="1"/>
          </p:cNvPicPr>
          <p:nvPr/>
        </p:nvPicPr>
        <p:blipFill>
          <a:blip r:embed="rId2"/>
          <a:srcRect t="6126" b="6738"/>
          <a:stretch>
            <a:fillRect/>
          </a:stretch>
        </p:blipFill>
        <p:spPr bwMode="auto">
          <a:xfrm>
            <a:off x="1071563" y="428625"/>
            <a:ext cx="5857875" cy="627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"/>
          </a:xfrm>
        </p:spPr>
        <p:txBody>
          <a:bodyPr/>
          <a:lstStyle/>
          <a:p>
            <a:r>
              <a:rPr lang="ru-RU" sz="1800" smtClean="0"/>
              <a:t>Основные этапы инновационного цикла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Documents and Settings\dgim\Рабочий стол\Вусович\3.jpg"/>
          <p:cNvPicPr>
            <a:picLocks noChangeAspect="1" noChangeArrowheads="1"/>
          </p:cNvPicPr>
          <p:nvPr/>
        </p:nvPicPr>
        <p:blipFill>
          <a:blip r:embed="rId2"/>
          <a:srcRect l="8377" t="9146" r="6282" b="15678"/>
          <a:stretch>
            <a:fillRect/>
          </a:stretch>
        </p:blipFill>
        <p:spPr bwMode="auto">
          <a:xfrm>
            <a:off x="500063" y="1071563"/>
            <a:ext cx="7500937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4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928688"/>
          </a:xfrm>
        </p:spPr>
        <p:txBody>
          <a:bodyPr/>
          <a:lstStyle/>
          <a:p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Логистическая кривая кумулятивного развития научной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500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Непрерывный переход</a:t>
            </a:r>
          </a:p>
        </p:txBody>
      </p:sp>
      <p:pic>
        <p:nvPicPr>
          <p:cNvPr id="5123" name="Picture 2" descr="H:\Documents and Settings\dgim\Рабочий стол\Вусович\2.jpg"/>
          <p:cNvPicPr>
            <a:picLocks noChangeAspect="1" noChangeArrowheads="1"/>
          </p:cNvPicPr>
          <p:nvPr/>
        </p:nvPicPr>
        <p:blipFill>
          <a:blip r:embed="rId2"/>
          <a:srcRect l="15198" t="4160" r="34738" b="65501"/>
          <a:stretch>
            <a:fillRect/>
          </a:stretch>
        </p:blipFill>
        <p:spPr bwMode="auto">
          <a:xfrm>
            <a:off x="714375" y="571500"/>
            <a:ext cx="7215188" cy="608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r>
              <a:rPr lang="ru-RU" sz="2000" smtClean="0"/>
              <a:t>Запаздывающий переход</a:t>
            </a:r>
          </a:p>
        </p:txBody>
      </p:sp>
      <p:pic>
        <p:nvPicPr>
          <p:cNvPr id="6147" name="Picture 2" descr="H:\Documents and Settings\dgim\Рабочий стол\Вусович\2.jpg"/>
          <p:cNvPicPr>
            <a:picLocks noChangeAspect="1" noChangeArrowheads="1"/>
          </p:cNvPicPr>
          <p:nvPr/>
        </p:nvPicPr>
        <p:blipFill>
          <a:blip r:embed="rId2"/>
          <a:srcRect l="15198" t="35350" r="36186" b="36909"/>
          <a:stretch>
            <a:fillRect/>
          </a:stretch>
        </p:blipFill>
        <p:spPr bwMode="auto">
          <a:xfrm>
            <a:off x="857250" y="714375"/>
            <a:ext cx="7072313" cy="561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642937"/>
          </a:xfrm>
        </p:spPr>
        <p:txBody>
          <a:bodyPr/>
          <a:lstStyle/>
          <a:p>
            <a:r>
              <a:rPr lang="ru-RU" sz="2800" smtClean="0"/>
              <a:t>Опережающий переход</a:t>
            </a:r>
          </a:p>
        </p:txBody>
      </p:sp>
      <p:pic>
        <p:nvPicPr>
          <p:cNvPr id="7171" name="Picture 2" descr="H:\Documents and Settings\dgim\Рабочий стол\Вусович\2.jpg"/>
          <p:cNvPicPr>
            <a:picLocks noChangeAspect="1" noChangeArrowheads="1"/>
          </p:cNvPicPr>
          <p:nvPr/>
        </p:nvPicPr>
        <p:blipFill>
          <a:blip r:embed="rId2"/>
          <a:srcRect l="15198" t="63942" r="42699" b="5199"/>
          <a:stretch>
            <a:fillRect/>
          </a:stretch>
        </p:blipFill>
        <p:spPr bwMode="auto">
          <a:xfrm>
            <a:off x="928688" y="642938"/>
            <a:ext cx="5932487" cy="605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ocuments and Settings\dgim\Рабочий стол\Вусович\1.jpg"/>
          <p:cNvPicPr>
            <a:picLocks noChangeAspect="1" noChangeArrowheads="1"/>
          </p:cNvPicPr>
          <p:nvPr/>
        </p:nvPicPr>
        <p:blipFill>
          <a:blip r:embed="rId2"/>
          <a:srcRect l="3601" t="8202" r="10803" b="3076"/>
          <a:stretch>
            <a:fillRect/>
          </a:stretch>
        </p:blipFill>
        <p:spPr bwMode="auto">
          <a:xfrm>
            <a:off x="500063" y="0"/>
            <a:ext cx="7286625" cy="663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Черный ящик</a:t>
            </a:r>
            <a:endParaRPr lang="ru-RU" dirty="0"/>
          </a:p>
        </p:txBody>
      </p:sp>
      <p:pic>
        <p:nvPicPr>
          <p:cNvPr id="4" name="Рисунок 3" descr="http://ej.kubagro.ru/2006/04/03/image0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835824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ej.kubagro.ru/2006/04/03/image00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921" y="1357298"/>
            <a:ext cx="9012079" cy="161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357166"/>
            <a:ext cx="59959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«Технологический толчок»</a:t>
            </a:r>
            <a:endParaRPr lang="ru-RU" sz="4000" dirty="0"/>
          </a:p>
        </p:txBody>
      </p:sp>
      <p:pic>
        <p:nvPicPr>
          <p:cNvPr id="6" name="Рисунок 5" descr="http://ej.kubagro.ru/2006/04/03/image0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00570"/>
            <a:ext cx="8831771" cy="160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0788" y="3429000"/>
            <a:ext cx="89232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Линейная модель «рыночного притяжения»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ej.kubagro.ru/2006/04/03/image0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846058" cy="466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j.kubagro.ru/2006/04/03/image005.jpg"/>
          <p:cNvPicPr>
            <a:picLocks noChangeAspect="1"/>
          </p:cNvPicPr>
          <p:nvPr/>
        </p:nvPicPr>
        <p:blipFill>
          <a:blip r:embed="rId2"/>
          <a:srcRect b="23749"/>
          <a:stretch>
            <a:fillRect/>
          </a:stretch>
        </p:blipFill>
        <p:spPr bwMode="auto">
          <a:xfrm>
            <a:off x="0" y="0"/>
            <a:ext cx="8759095" cy="610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6635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Интегрированная модель</a:t>
            </a:r>
          </a:p>
        </p:txBody>
      </p:sp>
      <p:pic>
        <p:nvPicPr>
          <p:cNvPr id="3" name="Рисунок 2" descr="http://ej.kubagro.ru/2006/04/03/image00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8874443" cy="4723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j.kubagro.ru/2006/04/03/image0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" y="500027"/>
            <a:ext cx="9220200" cy="368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j.kubagro.ru/2006/04/03/image0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079135" cy="421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304</Words>
  <Application>Microsoft Office PowerPoint</Application>
  <PresentationFormat>Экран (4:3)</PresentationFormat>
  <Paragraphs>45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Критерии теоретической и практической значимости эволюции научного знания</vt:lpstr>
      <vt:lpstr>Инновационный процесс:</vt:lpstr>
      <vt:lpstr>Черный ящик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Модели инновационного процесса по Росвеллу</vt:lpstr>
      <vt:lpstr>Линейная модель инновационного процесса</vt:lpstr>
      <vt:lpstr>Линейно-последовательная модель инновационного процесса </vt:lpstr>
      <vt:lpstr>Интерактивная модель инновационного процесса </vt:lpstr>
      <vt:lpstr>Стратегическая модель</vt:lpstr>
      <vt:lpstr>Слайд 17</vt:lpstr>
      <vt:lpstr>Слайд 18</vt:lpstr>
      <vt:lpstr>Слайд 19</vt:lpstr>
      <vt:lpstr>Слайд 20</vt:lpstr>
      <vt:lpstr>Жизненный цикл инновации</vt:lpstr>
      <vt:lpstr>Основные этапы и результаты инновационных процессов, источники их финансирования</vt:lpstr>
      <vt:lpstr>Основные этапы инновационного цикла</vt:lpstr>
      <vt:lpstr>Логистическая кривая кумулятивного развития научной области</vt:lpstr>
      <vt:lpstr>Непрерывный переход</vt:lpstr>
      <vt:lpstr>Запаздывающий переход</vt:lpstr>
      <vt:lpstr>Опережающий переход</vt:lpstr>
      <vt:lpstr>Слайд 28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2009-10-09T19:36:49Z</dcterms:created>
  <dcterms:modified xsi:type="dcterms:W3CDTF">2009-10-09T21:30:42Z</dcterms:modified>
</cp:coreProperties>
</file>