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7" r:id="rId4"/>
    <p:sldId id="278" r:id="rId5"/>
    <p:sldId id="279" r:id="rId6"/>
    <p:sldId id="269" r:id="rId7"/>
    <p:sldId id="256" r:id="rId8"/>
    <p:sldId id="257" r:id="rId9"/>
    <p:sldId id="266" r:id="rId10"/>
    <p:sldId id="258" r:id="rId11"/>
    <p:sldId id="276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FD517-CB76-4BB6-BCB1-7B0E421D3415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31481-7028-434D-95A5-F70F7AD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0"/>
            <a:ext cx="8586790" cy="57148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Классификация основных математических методов, применяемых в экономическом анализе</a:t>
            </a:r>
            <a:endParaRPr lang="ru-RU" sz="20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29921" t="17278" r="22497" b="12598"/>
          <a:stretch>
            <a:fillRect/>
          </a:stretch>
        </p:blipFill>
        <p:spPr bwMode="auto">
          <a:xfrm>
            <a:off x="1285852" y="571480"/>
            <a:ext cx="6592408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2571768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X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/>
              <a:t>) = </a:t>
            </a:r>
            <a:r>
              <a:rPr lang="en-US" i="1" dirty="0"/>
              <a:t>I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+ </a:t>
            </a:r>
            <a:r>
              <a:rPr lang="en-US" i="1" dirty="0"/>
              <a:t>C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+ </a:t>
            </a:r>
            <a:r>
              <a:rPr lang="en-US" i="1" dirty="0" err="1" smtClean="0"/>
              <a:t>W</a:t>
            </a:r>
            <a:r>
              <a:rPr lang="en-US" i="1" baseline="-25000" dirty="0" err="1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  <a:r>
              <a:rPr lang="ru-RU" dirty="0" smtClean="0"/>
              <a:t>  (1)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Одноотраслевые </a:t>
            </a:r>
            <a:r>
              <a:rPr lang="ru-RU" dirty="0"/>
              <a:t>соотношения </a:t>
            </a:r>
            <a:r>
              <a:rPr lang="ru-RU" dirty="0" smtClean="0"/>
              <a:t>баланса</a:t>
            </a:r>
          </a:p>
          <a:p>
            <a:pPr>
              <a:buNone/>
            </a:pPr>
            <a:r>
              <a:rPr lang="ru-RU" dirty="0" smtClean="0"/>
              <a:t>Одноотраслевые </a:t>
            </a:r>
            <a:r>
              <a:rPr lang="ru-RU" dirty="0"/>
              <a:t>уравнения </a:t>
            </a:r>
            <a:r>
              <a:rPr lang="ru-RU" dirty="0" smtClean="0"/>
              <a:t>динамики</a:t>
            </a:r>
          </a:p>
          <a:p>
            <a:pPr>
              <a:buNone/>
            </a:pPr>
            <a:r>
              <a:rPr lang="en-US" i="1" dirty="0"/>
              <a:t>I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  <a:r>
              <a:rPr lang="en-US" i="1" dirty="0" err="1"/>
              <a:t>dt</a:t>
            </a:r>
            <a:r>
              <a:rPr lang="en-US" dirty="0"/>
              <a:t> = </a:t>
            </a:r>
            <a:r>
              <a:rPr lang="en-US" i="1" dirty="0"/>
              <a:t>d</a:t>
            </a:r>
            <a:r>
              <a:rPr lang="en-US" dirty="0"/>
              <a:t> </a:t>
            </a:r>
            <a:r>
              <a:rPr lang="en-US" i="1" dirty="0"/>
              <a:t>K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 +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t</a:t>
            </a:r>
            <a:r>
              <a:rPr lang="en-US" dirty="0"/>
              <a:t>)</a:t>
            </a:r>
            <a:r>
              <a:rPr lang="en-US" i="1" dirty="0" err="1"/>
              <a:t>dt</a:t>
            </a:r>
            <a:r>
              <a:rPr lang="en-US" dirty="0"/>
              <a:t> </a:t>
            </a:r>
            <a:r>
              <a:rPr lang="ru-RU" dirty="0" smtClean="0"/>
              <a:t> (2)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41313" y="3441700"/>
          <a:ext cx="4575175" cy="760413"/>
        </p:xfrm>
        <a:graphic>
          <a:graphicData uri="http://schemas.openxmlformats.org/presentationml/2006/ole">
            <p:oleObj spid="_x0000_s3073" name="Формула" r:id="rId3" imgW="2387520" imgH="393480" progId="Equation.3">
              <p:embed/>
            </p:oleObj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643182"/>
            <a:ext cx="4214842" cy="85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29190" y="292893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(3)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Открытая одноотраслевая модель Леонтьева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Гипотеза Леонтьева: амортизационные расходы отсутствуют, а инвестиции за некоторый период времени вызывают пропорциональный прирост в валовом продукте:</a:t>
            </a:r>
          </a:p>
          <a:p>
            <a:r>
              <a:rPr lang="en-US" i="1" dirty="0" err="1" smtClean="0"/>
              <a:t>dX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 =1/</a:t>
            </a:r>
            <a:r>
              <a:rPr lang="ru-RU" i="1" dirty="0" smtClean="0">
                <a:sym typeface="Symbol"/>
              </a:rPr>
              <a:t></a:t>
            </a:r>
            <a:r>
              <a:rPr lang="ru-RU" i="1" dirty="0" smtClean="0"/>
              <a:t> </a:t>
            </a:r>
            <a:r>
              <a:rPr lang="ru-RU" dirty="0" smtClean="0"/>
              <a:t> </a:t>
            </a:r>
            <a:r>
              <a:rPr lang="en-US" i="1" dirty="0" smtClean="0"/>
              <a:t>I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  <a:r>
              <a:rPr lang="en-US" i="1" dirty="0" err="1" smtClean="0"/>
              <a:t>dt</a:t>
            </a:r>
            <a:r>
              <a:rPr lang="en-US" i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4643470" cy="106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2357430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)=0 и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i="1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7818" y="442913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(5)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35729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Открытая одноотраслевая модель </a:t>
            </a:r>
            <a:r>
              <a:rPr lang="ru-RU" sz="3600" b="1" dirty="0" smtClean="0"/>
              <a:t>Леонтьева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Замкнутая одноотраслевая модель Леонтьева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71472" y="785794"/>
            <a:ext cx="27146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571612"/>
            <a:ext cx="24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 =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71744"/>
            <a:ext cx="351026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14752"/>
            <a:ext cx="310385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071934" y="3857628"/>
            <a:ext cx="85725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643446"/>
            <a:ext cx="5934957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Нестационарные модели Леонтьева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0010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),  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1714487"/>
            <a:ext cx="4386569" cy="2214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4983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Динамические балансовые модели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857232"/>
            <a:ext cx="20746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2214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+1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2000240"/>
            <a:ext cx="51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(6)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714620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Модель </a:t>
            </a:r>
            <a:r>
              <a:rPr lang="ru-RU" b="1" dirty="0" err="1"/>
              <a:t>Кейнса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214686"/>
            <a:ext cx="3429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i="1" u="sng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cY</a:t>
            </a:r>
            <a:r>
              <a:rPr lang="en-US" sz="3200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&lt;c&lt;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335756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(7)</a:t>
            </a:r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4143380"/>
            <a:ext cx="35877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+1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cY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5000636"/>
            <a:ext cx="3905277" cy="1143008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51936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Модель </a:t>
            </a:r>
            <a:r>
              <a:rPr lang="ru-RU" sz="3200" b="1" dirty="0" err="1"/>
              <a:t>Самуельсона-Хикса</a:t>
            </a:r>
            <a:endParaRPr lang="ru-RU" sz="3200" b="1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214422"/>
            <a:ext cx="34371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kumimoji="0" lang="en-US" sz="32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Y</a:t>
            </a:r>
            <a:r>
              <a:rPr kumimoji="0" lang="en-US" sz="32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t-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7122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–(1–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i="1" dirty="0" err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–(1–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i="1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496"/>
            <a:ext cx="616748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Моделирование запаздывания в освоении капиталовложений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t="31512"/>
          <a:stretch>
            <a:fillRect/>
          </a:stretch>
        </p:blipFill>
        <p:spPr bwMode="auto">
          <a:xfrm>
            <a:off x="500034" y="658279"/>
            <a:ext cx="6500858" cy="327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428596" y="3643313"/>
          <a:ext cx="2500330" cy="1017083"/>
        </p:xfrm>
        <a:graphic>
          <a:graphicData uri="http://schemas.openxmlformats.org/presentationml/2006/ole">
            <p:oleObj spid="_x0000_s21505" name="Формула" r:id="rId4" imgW="1117600" imgH="457200" progId="Equation.3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400050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(8)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786322"/>
            <a:ext cx="278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t–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  <a:sym typeface="Symbol"/>
              </a:rPr>
              <a:t>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492919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(9)</a:t>
            </a:r>
            <a:endParaRPr lang="ru-RU" dirty="0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1" y="5357826"/>
            <a:ext cx="3449435" cy="1000132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46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564357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(10)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071934" cy="11023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6248" y="28572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(11)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Модели неймановского типа.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этом классе моделей учитывается возможность совместных выпусков продуктов некоторыми производственными процессами, а каждый производственный процесс использует некоторое сырье, ресурсы и т.п. В модель входят матрица  выпуска и затрат, вектор интенсивностей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производственных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процессов, уровень запаса продуктов и ассортиментного набора продуктов.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Динамические модели в экономике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Макромодели экономического </a:t>
            </a:r>
            <a:r>
              <a:rPr lang="ru-RU" sz="4000" b="1" dirty="0" smtClean="0"/>
              <a:t>роста</a:t>
            </a:r>
          </a:p>
          <a:p>
            <a:r>
              <a:rPr lang="ru-RU" sz="4000" b="1" dirty="0" smtClean="0"/>
              <a:t>Микромодели </a:t>
            </a:r>
            <a:r>
              <a:rPr lang="ru-RU" sz="4000" b="1" dirty="0" smtClean="0"/>
              <a:t>равновесия</a:t>
            </a:r>
          </a:p>
          <a:p>
            <a:r>
              <a:rPr lang="ru-RU" sz="4000" b="1" dirty="0" smtClean="0"/>
              <a:t>Макромодели </a:t>
            </a:r>
            <a:r>
              <a:rPr lang="ru-RU" sz="4000" b="1" dirty="0" smtClean="0"/>
              <a:t>равновесия</a:t>
            </a:r>
          </a:p>
          <a:p>
            <a:r>
              <a:rPr lang="ru-RU" sz="4000" b="1" dirty="0" smtClean="0"/>
              <a:t>Модели глобальной </a:t>
            </a:r>
            <a:r>
              <a:rPr lang="ru-RU" sz="4000" b="1" dirty="0" smtClean="0"/>
              <a:t>динамики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Модели по Р. </a:t>
            </a:r>
            <a:r>
              <a:rPr lang="ru-RU" i="1" dirty="0" err="1" smtClean="0"/>
              <a:t>Харроду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Модели данного классам описывают динамику макроэкономики. Накопление и потребление составляют постоянную долю в национальном доходе, а рост производственных фондов зависит от темпа роста капиталовложений. В моделях учитываются национальный доход, объем потребления, объем накопления, инвестиции (капиталовложения), капитал (производственные фонды).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ПИ-модели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модель предназначена для решения ряда экономических задач в условиях расширения производства и перестройки его </a:t>
            </a:r>
            <a:r>
              <a:rPr lang="ru-RU" dirty="0" smtClean="0"/>
              <a:t>структуры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слабые </a:t>
            </a:r>
            <a:r>
              <a:rPr lang="ru-RU" dirty="0" smtClean="0"/>
              <a:t>гипотезы ПИ моделей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выпуск совокупного продукта ограничен имеющимися мощностями и трудовыми ресурсами;</a:t>
            </a:r>
          </a:p>
          <a:p>
            <a:pPr lvl="0"/>
            <a:r>
              <a:rPr lang="ru-RU" dirty="0" smtClean="0"/>
              <a:t>свободный продукт используется на инвестиции, перестройку мощностей и на создание запасов;</a:t>
            </a:r>
          </a:p>
          <a:p>
            <a:pPr lvl="0"/>
            <a:r>
              <a:rPr lang="ru-RU" dirty="0" smtClean="0"/>
              <a:t>потребление не может быть меньше некоторого заданного уровня.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X(t)=A(t)x(t)+y(t),</a:t>
            </a:r>
            <a:endParaRPr lang="ru-RU" dirty="0" smtClean="0"/>
          </a:p>
          <a:p>
            <a:r>
              <a:rPr lang="en-US" i="1" dirty="0" smtClean="0"/>
              <a:t>y(t)=B(t)</a:t>
            </a:r>
            <a:r>
              <a:rPr lang="en-US" b="1" i="1" dirty="0" smtClean="0"/>
              <a:t> </a:t>
            </a:r>
            <a:endParaRPr lang="ru-RU" dirty="0" smtClean="0"/>
          </a:p>
          <a:p>
            <a:r>
              <a:rPr lang="en-US" dirty="0" smtClean="0"/>
              <a:t>X</a:t>
            </a:r>
            <a:r>
              <a:rPr lang="ru-RU" dirty="0" smtClean="0"/>
              <a:t> </a:t>
            </a:r>
            <a:r>
              <a:rPr lang="ru-RU" dirty="0" smtClean="0"/>
              <a:t>– вектор валовых выпусков в единицу времени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А – технологическая матрица, </a:t>
            </a:r>
            <a:endParaRPr lang="ru-RU" dirty="0" smtClean="0"/>
          </a:p>
          <a:p>
            <a:r>
              <a:rPr lang="en-US" dirty="0" smtClean="0"/>
              <a:t>Y</a:t>
            </a:r>
            <a:r>
              <a:rPr lang="ru-RU" dirty="0" smtClean="0"/>
              <a:t> </a:t>
            </a:r>
            <a:r>
              <a:rPr lang="ru-RU" dirty="0" smtClean="0"/>
              <a:t>– вектор спроса в единицу времени, </a:t>
            </a:r>
            <a:r>
              <a:rPr lang="en-US" dirty="0" smtClean="0"/>
              <a:t>v</a:t>
            </a:r>
            <a:r>
              <a:rPr lang="ru-RU" dirty="0" smtClean="0"/>
              <a:t>- вектор производственных мощностей, В – матрица </a:t>
            </a:r>
            <a:r>
              <a:rPr lang="ru-RU" dirty="0" err="1" smtClean="0"/>
              <a:t>фондоемкости</a:t>
            </a:r>
            <a:r>
              <a:rPr lang="ru-RU" dirty="0" smtClean="0"/>
              <a:t>,  - вектор запасов  продуктов, с – потребление в единицу времени. Функции </a:t>
            </a:r>
            <a:r>
              <a:rPr lang="en-US" dirty="0" smtClean="0"/>
              <a:t>v</a:t>
            </a:r>
            <a:r>
              <a:rPr lang="ru-RU" dirty="0" smtClean="0"/>
              <a:t>,   , с можно рассматривать как управление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u="sng" dirty="0" smtClean="0"/>
              <a:t>Дано: </a:t>
            </a:r>
            <a:r>
              <a:rPr lang="ru-RU" dirty="0" smtClean="0"/>
              <a:t>одна отрасль </a:t>
            </a:r>
            <a:r>
              <a:rPr lang="ru-RU" dirty="0" smtClean="0"/>
              <a:t>производства – добыча </a:t>
            </a:r>
            <a:r>
              <a:rPr lang="ru-RU" dirty="0" smtClean="0"/>
              <a:t>нефти;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при </a:t>
            </a:r>
            <a:r>
              <a:rPr lang="ru-RU" dirty="0" smtClean="0"/>
              <a:t>добыче 10 тонн нефти в процессе производства расходуется </a:t>
            </a:r>
            <a:r>
              <a:rPr lang="ru-RU" dirty="0" smtClean="0"/>
              <a:t>1 </a:t>
            </a:r>
            <a:r>
              <a:rPr lang="ru-RU" dirty="0" smtClean="0"/>
              <a:t>тонна </a:t>
            </a:r>
            <a:r>
              <a:rPr lang="ru-RU" dirty="0" smtClean="0"/>
              <a:t>нефти;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мы </a:t>
            </a:r>
            <a:r>
              <a:rPr lang="ru-RU" dirty="0" smtClean="0"/>
              <a:t>считаем, что  </a:t>
            </a:r>
            <a:r>
              <a:rPr lang="ru-RU" dirty="0" smtClean="0"/>
              <a:t>1/10 часть </a:t>
            </a:r>
            <a:r>
              <a:rPr lang="ru-RU" dirty="0" smtClean="0"/>
              <a:t>добытой нейти идет на внутренние </a:t>
            </a:r>
            <a:r>
              <a:rPr lang="ru-RU" dirty="0" smtClean="0"/>
              <a:t>нужды; </a:t>
            </a:r>
            <a:r>
              <a:rPr lang="ru-RU" dirty="0" smtClean="0"/>
              <a:t>Обозначим эту величину </a:t>
            </a:r>
            <a:r>
              <a:rPr lang="ru-RU" dirty="0" smtClean="0"/>
              <a:t>через </a:t>
            </a:r>
            <a:r>
              <a:rPr lang="el-GR" dirty="0" smtClean="0"/>
              <a:t>α</a:t>
            </a:r>
            <a:r>
              <a:rPr lang="ru-RU" dirty="0" smtClean="0"/>
              <a:t> Итак</a:t>
            </a:r>
            <a:r>
              <a:rPr lang="ru-RU" dirty="0" smtClean="0"/>
              <a:t>, </a:t>
            </a:r>
            <a:r>
              <a:rPr lang="el-GR" dirty="0" smtClean="0"/>
              <a:t>α</a:t>
            </a:r>
            <a:r>
              <a:rPr lang="ru-RU" dirty="0" smtClean="0"/>
              <a:t>=0,1; </a:t>
            </a:r>
            <a:r>
              <a:rPr lang="ru-RU" dirty="0" smtClean="0"/>
              <a:t>Пусть нам требуется добыть  </a:t>
            </a:r>
            <a:r>
              <a:rPr lang="ru-RU" dirty="0" smtClean="0"/>
              <a:t>10 тонн </a:t>
            </a:r>
            <a:r>
              <a:rPr lang="ru-RU" dirty="0" smtClean="0"/>
              <a:t>нефти. 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u="sng" dirty="0" smtClean="0"/>
              <a:t>Найти: </a:t>
            </a:r>
            <a:r>
              <a:rPr lang="ru-RU" dirty="0" smtClean="0"/>
              <a:t>Сколько </a:t>
            </a:r>
            <a:r>
              <a:rPr lang="ru-RU" dirty="0" smtClean="0"/>
              <a:t>всего тонн нефти придется выкачать из скважины, чтобы получить после вычетов на внутрипроизводственные нужды </a:t>
            </a:r>
            <a:r>
              <a:rPr lang="ru-RU" dirty="0" smtClean="0"/>
              <a:t>10 </a:t>
            </a:r>
            <a:r>
              <a:rPr lang="ru-RU" dirty="0" smtClean="0"/>
              <a:t>тонн?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При добыче </a:t>
            </a:r>
            <a:r>
              <a:rPr lang="ru-RU" dirty="0" smtClean="0"/>
              <a:t>10 </a:t>
            </a:r>
            <a:r>
              <a:rPr lang="ru-RU" dirty="0" smtClean="0"/>
              <a:t>тонн будет израсходована </a:t>
            </a:r>
            <a:r>
              <a:rPr lang="ru-RU" dirty="0" smtClean="0"/>
              <a:t>1 </a:t>
            </a:r>
            <a:r>
              <a:rPr lang="ru-RU" dirty="0" smtClean="0"/>
              <a:t>тонна, т.к. </a:t>
            </a:r>
            <a:r>
              <a:rPr lang="el-GR" dirty="0" smtClean="0"/>
              <a:t>α</a:t>
            </a:r>
            <a:r>
              <a:rPr lang="ru-RU" dirty="0" smtClean="0"/>
              <a:t>=0,1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Для </a:t>
            </a:r>
            <a:r>
              <a:rPr lang="ru-RU" dirty="0" smtClean="0"/>
              <a:t>добычи </a:t>
            </a:r>
            <a:r>
              <a:rPr lang="ru-RU" dirty="0" smtClean="0"/>
              <a:t>0,1 </a:t>
            </a:r>
            <a:r>
              <a:rPr lang="ru-RU" dirty="0" smtClean="0"/>
              <a:t>тонны нужно еще </a:t>
            </a:r>
            <a:r>
              <a:rPr lang="ru-RU" dirty="0" smtClean="0"/>
              <a:t>0,01 </a:t>
            </a:r>
            <a:r>
              <a:rPr lang="ru-RU" dirty="0" smtClean="0"/>
              <a:t>тонны нефти и т.д.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10+1+0,1+0,01+…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И </a:t>
            </a:r>
            <a:r>
              <a:rPr lang="ru-RU" dirty="0" smtClean="0"/>
              <a:t>сумма </a:t>
            </a:r>
            <a:r>
              <a:rPr lang="ru-RU" dirty="0" smtClean="0"/>
              <a:t>геометрической прогрессии 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10+1+0,1+0,01+0,001+…=11,111….=11,…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Обозначим через </a:t>
            </a:r>
            <a:r>
              <a:rPr lang="ru-RU" dirty="0" smtClean="0"/>
              <a:t>Ү (</a:t>
            </a:r>
            <a:r>
              <a:rPr lang="ru-RU" dirty="0" smtClean="0"/>
              <a:t>конечный продукт</a:t>
            </a:r>
            <a:r>
              <a:rPr lang="ru-RU" dirty="0" smtClean="0"/>
              <a:t>),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 smtClean="0"/>
              <a:t>через </a:t>
            </a:r>
            <a:r>
              <a:rPr lang="en-US" i="1" dirty="0" smtClean="0"/>
              <a:t>X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ru-RU" dirty="0" smtClean="0"/>
              <a:t>(</a:t>
            </a:r>
            <a:r>
              <a:rPr lang="ru-RU" dirty="0" smtClean="0"/>
              <a:t>валовой выпуск), </a:t>
            </a: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ru-RU" i="1" dirty="0" smtClean="0"/>
              <a:t> </a:t>
            </a:r>
            <a:r>
              <a:rPr lang="ru-RU" dirty="0" smtClean="0"/>
              <a:t>- </a:t>
            </a:r>
            <a:r>
              <a:rPr lang="ru-RU" dirty="0" smtClean="0"/>
              <a:t>(</a:t>
            </a:r>
            <a:r>
              <a:rPr lang="ru-RU" dirty="0" smtClean="0"/>
              <a:t>внутрипроизводственные затраты).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Введенные величины удовлетворяют </a:t>
            </a:r>
            <a:r>
              <a:rPr lang="ru-RU" dirty="0" smtClean="0"/>
              <a:t>уравнениям</a:t>
            </a: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Валовой </a:t>
            </a:r>
            <a:r>
              <a:rPr lang="ru-RU" dirty="0" smtClean="0"/>
              <a:t>выпуск </a:t>
            </a:r>
            <a:r>
              <a:rPr lang="ru-RU" dirty="0" smtClean="0"/>
              <a:t>=</a:t>
            </a:r>
            <a:r>
              <a:rPr lang="en-US" dirty="0" smtClean="0"/>
              <a:t> </a:t>
            </a:r>
            <a:r>
              <a:rPr lang="ru-RU" dirty="0" smtClean="0"/>
              <a:t>внутрипроизводственные </a:t>
            </a:r>
            <a:r>
              <a:rPr lang="ru-RU" dirty="0" smtClean="0"/>
              <a:t>затраты + конечный </a:t>
            </a:r>
            <a:r>
              <a:rPr lang="ru-RU" dirty="0" smtClean="0"/>
              <a:t>продукт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Решая </a:t>
            </a:r>
            <a:r>
              <a:rPr lang="ru-RU" dirty="0" smtClean="0"/>
              <a:t>это уравнение, получим: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en-US" dirty="0" smtClean="0"/>
              <a:t>                                          </a:t>
            </a:r>
            <a:r>
              <a:rPr lang="ru-RU" dirty="0" smtClean="0"/>
              <a:t>или </a:t>
            </a:r>
            <a:endParaRPr lang="ru-RU" dirty="0" smtClean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687733" y="3267635"/>
          <a:ext cx="1571636" cy="1054650"/>
        </p:xfrm>
        <a:graphic>
          <a:graphicData uri="http://schemas.openxmlformats.org/presentationml/2006/ole">
            <p:oleObj spid="_x0000_s34817" name="Формула" r:id="rId3" imgW="723586" imgH="482391" progId="Equation.3">
              <p:embed/>
            </p:oleObj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71472" y="4857760"/>
          <a:ext cx="1646834" cy="428628"/>
        </p:xfrm>
        <a:graphic>
          <a:graphicData uri="http://schemas.openxmlformats.org/presentationml/2006/ole">
            <p:oleObj spid="_x0000_s34819" name="Формула" r:id="rId4" imgW="698197" imgH="177723" progId="Equation.3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000100" y="5643579"/>
          <a:ext cx="1071570" cy="720236"/>
        </p:xfrm>
        <a:graphic>
          <a:graphicData uri="http://schemas.openxmlformats.org/presentationml/2006/ole">
            <p:oleObj spid="_x0000_s34821" name="Формула" r:id="rId5" imgW="583947" imgH="393529" progId="Equation.3">
              <p:embed/>
            </p:oleObj>
          </a:graphicData>
        </a:graphic>
      </p:graphicFrame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4070350" y="5715000"/>
          <a:ext cx="2287588" cy="660400"/>
        </p:xfrm>
        <a:graphic>
          <a:graphicData uri="http://schemas.openxmlformats.org/presentationml/2006/ole">
            <p:oleObj spid="_x0000_s34823" name="Формула" r:id="rId6" imgW="82548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Подставим числовые данные</a:t>
            </a:r>
            <a:r>
              <a:rPr lang="ru-RU" dirty="0" smtClean="0"/>
              <a:t>: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Величина </a:t>
            </a:r>
            <a:r>
              <a:rPr lang="el-GR" dirty="0" smtClean="0"/>
              <a:t>α</a:t>
            </a:r>
            <a:r>
              <a:rPr lang="ru-RU" dirty="0" smtClean="0"/>
              <a:t>=0,1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коэффициент </a:t>
            </a:r>
            <a:r>
              <a:rPr lang="ru-RU" dirty="0" smtClean="0"/>
              <a:t>прямых затрат продукции, 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      </a:t>
            </a:r>
            <a:r>
              <a:rPr lang="ru-RU" dirty="0" smtClean="0"/>
              <a:t>показывает </a:t>
            </a:r>
            <a:r>
              <a:rPr lang="ru-RU" dirty="0" smtClean="0"/>
              <a:t>долю продукции, которая идет на нужды производства.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u="sng" dirty="0" smtClean="0"/>
              <a:t>Ответ:</a:t>
            </a:r>
            <a:r>
              <a:rPr lang="ru-RU" dirty="0" smtClean="0"/>
              <a:t> для </a:t>
            </a:r>
            <a:r>
              <a:rPr lang="ru-RU" dirty="0" smtClean="0"/>
              <a:t>того чтобы иметь возможность продать </a:t>
            </a:r>
            <a:r>
              <a:rPr lang="ru-RU" dirty="0" smtClean="0"/>
              <a:t>10 тонн </a:t>
            </a:r>
            <a:r>
              <a:rPr lang="ru-RU" dirty="0" smtClean="0"/>
              <a:t>нефти, требуется добыть </a:t>
            </a:r>
            <a:r>
              <a:rPr lang="ru-RU" dirty="0" smtClean="0"/>
              <a:t>≈11,11.. </a:t>
            </a:r>
            <a:r>
              <a:rPr lang="ru-RU" dirty="0" smtClean="0"/>
              <a:t>тонны.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u="sng" dirty="0" smtClean="0"/>
              <a:t>Размышления и выводы по задаче:</a:t>
            </a:r>
          </a:p>
          <a:p>
            <a:pPr>
              <a:buNone/>
            </a:pPr>
            <a:r>
              <a:rPr lang="ru-RU" dirty="0" smtClean="0"/>
              <a:t>можно </a:t>
            </a:r>
            <a:r>
              <a:rPr lang="ru-RU" dirty="0" smtClean="0"/>
              <a:t>использовать формулу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Величина                          - коэффициент </a:t>
            </a:r>
            <a:r>
              <a:rPr lang="ru-RU" dirty="0" smtClean="0"/>
              <a:t>полных внутрипроизводственных </a:t>
            </a:r>
            <a:r>
              <a:rPr lang="ru-RU" dirty="0" smtClean="0"/>
              <a:t>затрат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Отметим свойства</a:t>
            </a:r>
            <a:r>
              <a:rPr lang="ru-RU" u="sng" dirty="0" smtClean="0"/>
              <a:t>: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и</a:t>
            </a:r>
            <a:endParaRPr lang="ru-RU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4000496" y="214290"/>
          <a:ext cx="4205100" cy="714380"/>
        </p:xfrm>
        <a:graphic>
          <a:graphicData uri="http://schemas.openxmlformats.org/presentationml/2006/ole">
            <p:oleObj spid="_x0000_s33793" name="Формула" r:id="rId3" imgW="2463800" imgH="419100" progId="Equation.3">
              <p:embed/>
            </p:oleObj>
          </a:graphicData>
        </a:graphic>
      </p:graphicFrame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500034" y="1500174"/>
          <a:ext cx="500066" cy="375050"/>
        </p:xfrm>
        <a:graphic>
          <a:graphicData uri="http://schemas.openxmlformats.org/presentationml/2006/ole">
            <p:oleObj spid="_x0000_s33795" name="Формула" r:id="rId4" imgW="190440" imgH="139680" progId="Equation.3">
              <p:embed/>
            </p:oleObj>
          </a:graphicData>
        </a:graphic>
      </p:graphicFrame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571472" y="3357562"/>
          <a:ext cx="4449767" cy="717062"/>
        </p:xfrm>
        <a:graphic>
          <a:graphicData uri="http://schemas.openxmlformats.org/presentationml/2006/ole">
            <p:oleObj spid="_x0000_s33797" name="Формула" r:id="rId5" imgW="2425680" imgH="393480" progId="Equation.3">
              <p:embed/>
            </p:oleObj>
          </a:graphicData>
        </a:graphic>
      </p:graphicFrame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857224" y="3929066"/>
          <a:ext cx="3667125" cy="523875"/>
        </p:xfrm>
        <a:graphic>
          <a:graphicData uri="http://schemas.openxmlformats.org/presentationml/2006/ole">
            <p:oleObj spid="_x0000_s33799" name="Формула" r:id="rId6" imgW="1600200" imgH="228600" progId="Equation.3">
              <p:embed/>
            </p:oleObj>
          </a:graphicData>
        </a:graphic>
      </p:graphicFrame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801" name="Object 9"/>
          <p:cNvGraphicFramePr>
            <a:graphicFrameLocks noChangeAspect="1"/>
          </p:cNvGraphicFramePr>
          <p:nvPr/>
        </p:nvGraphicFramePr>
        <p:xfrm>
          <a:off x="1571604" y="4429132"/>
          <a:ext cx="1305888" cy="428628"/>
        </p:xfrm>
        <a:graphic>
          <a:graphicData uri="http://schemas.openxmlformats.org/presentationml/2006/ole">
            <p:oleObj spid="_x0000_s33801" name="Формула" r:id="rId7" imgW="723600" imgH="241200" progId="Equation.3">
              <p:embed/>
            </p:oleObj>
          </a:graphicData>
        </a:graphic>
      </p:graphicFrame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803" name="Object 11"/>
          <p:cNvGraphicFramePr>
            <a:graphicFrameLocks noChangeAspect="1"/>
          </p:cNvGraphicFramePr>
          <p:nvPr/>
        </p:nvGraphicFramePr>
        <p:xfrm>
          <a:off x="1500166" y="5214950"/>
          <a:ext cx="1579155" cy="500066"/>
        </p:xfrm>
        <a:graphic>
          <a:graphicData uri="http://schemas.openxmlformats.org/presentationml/2006/ole">
            <p:oleObj spid="_x0000_s33803" name="Формула" r:id="rId8" imgW="571004" imgH="177646" progId="Equation.3">
              <p:embed/>
            </p:oleObj>
          </a:graphicData>
        </a:graphic>
      </p:graphicFrame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805" name="Object 13"/>
          <p:cNvGraphicFramePr>
            <a:graphicFrameLocks noChangeAspect="1"/>
          </p:cNvGraphicFramePr>
          <p:nvPr/>
        </p:nvGraphicFramePr>
        <p:xfrm>
          <a:off x="4857752" y="5286388"/>
          <a:ext cx="879815" cy="428628"/>
        </p:xfrm>
        <a:graphic>
          <a:graphicData uri="http://schemas.openxmlformats.org/presentationml/2006/ole">
            <p:oleObj spid="_x0000_s33805" name="Формула" r:id="rId9" imgW="36828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Классические 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Модели по В. </a:t>
            </a:r>
            <a:r>
              <a:rPr lang="ru-RU" i="1" dirty="0" smtClean="0"/>
              <a:t>Леонтьеву</a:t>
            </a:r>
          </a:p>
          <a:p>
            <a:pPr>
              <a:buNone/>
            </a:pPr>
            <a:r>
              <a:rPr lang="ru-RU" dirty="0" smtClean="0"/>
              <a:t>Тип моделей: «затраты </a:t>
            </a:r>
            <a:r>
              <a:rPr lang="ru-RU" dirty="0" smtClean="0"/>
              <a:t>– выпуск»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ru-RU" dirty="0" smtClean="0"/>
              <a:t>система </a:t>
            </a:r>
            <a:r>
              <a:rPr lang="ru-RU" dirty="0"/>
              <a:t>в параметрах «вход»-«выход»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742955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Схема потоков производства и распределения продукта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31512"/>
          <a:stretch>
            <a:fillRect/>
          </a:stretch>
        </p:blipFill>
        <p:spPr bwMode="auto">
          <a:xfrm>
            <a:off x="571472" y="1643050"/>
            <a:ext cx="780927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Используемые переменные: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57216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W</a:t>
            </a:r>
            <a:r>
              <a:rPr lang="en-US" i="1" baseline="30000" dirty="0" smtClean="0"/>
              <a:t>N</a:t>
            </a:r>
            <a:r>
              <a:rPr lang="ru-RU" dirty="0" smtClean="0"/>
              <a:t> – природные ресурсы</a:t>
            </a:r>
          </a:p>
          <a:p>
            <a:r>
              <a:rPr lang="ru-RU" i="1" dirty="0" smtClean="0"/>
              <a:t>X</a:t>
            </a:r>
            <a:r>
              <a:rPr lang="ru-RU" dirty="0" smtClean="0"/>
              <a:t> – валовой продукт, в данном случае его можно назвать и ВВП</a:t>
            </a:r>
          </a:p>
          <a:p>
            <a:r>
              <a:rPr lang="ru-RU" i="1" dirty="0" smtClean="0"/>
              <a:t>C</a:t>
            </a:r>
            <a:r>
              <a:rPr lang="ru-RU" dirty="0" smtClean="0"/>
              <a:t> – непроизводственное потребление</a:t>
            </a:r>
          </a:p>
          <a:p>
            <a:r>
              <a:rPr lang="en-US" i="1" dirty="0" smtClean="0"/>
              <a:t>L</a:t>
            </a:r>
            <a:r>
              <a:rPr lang="ru-RU" dirty="0" smtClean="0"/>
              <a:t> – труд;</a:t>
            </a:r>
          </a:p>
          <a:p>
            <a:r>
              <a:rPr lang="ru-RU" i="1" dirty="0" smtClean="0"/>
              <a:t>K</a:t>
            </a:r>
            <a:r>
              <a:rPr lang="ru-RU" dirty="0" smtClean="0"/>
              <a:t> – средства труда (основные производственные фонды)</a:t>
            </a:r>
          </a:p>
          <a:p>
            <a:r>
              <a:rPr lang="ru-RU" i="1" dirty="0" smtClean="0"/>
              <a:t>W</a:t>
            </a:r>
            <a:r>
              <a:rPr lang="en-US" i="1" baseline="-25000" dirty="0" smtClean="0"/>
              <a:t>a</a:t>
            </a:r>
            <a:r>
              <a:rPr lang="ru-RU" dirty="0" smtClean="0"/>
              <a:t> – производственное потребление </a:t>
            </a:r>
          </a:p>
          <a:p>
            <a:r>
              <a:rPr lang="ru-RU" i="1" dirty="0" smtClean="0"/>
              <a:t>Y</a:t>
            </a:r>
            <a:r>
              <a:rPr lang="ru-RU" dirty="0" smtClean="0"/>
              <a:t> – конечный продукт</a:t>
            </a:r>
          </a:p>
          <a:p>
            <a:r>
              <a:rPr lang="ru-RU" i="1" dirty="0" smtClean="0"/>
              <a:t>I</a:t>
            </a:r>
            <a:r>
              <a:rPr lang="ru-RU" dirty="0" smtClean="0"/>
              <a:t> – валовые капитальные вложения</a:t>
            </a:r>
          </a:p>
          <a:p>
            <a:r>
              <a:rPr lang="ru-RU" i="1" dirty="0" smtClean="0"/>
              <a:t>N – </a:t>
            </a:r>
            <a:r>
              <a:rPr lang="ru-RU" dirty="0" smtClean="0"/>
              <a:t>чистые капитальные вложения</a:t>
            </a:r>
          </a:p>
          <a:p>
            <a:r>
              <a:rPr lang="ru-RU" i="1" dirty="0" smtClean="0"/>
              <a:t>A</a:t>
            </a:r>
            <a:r>
              <a:rPr lang="ru-RU" dirty="0" smtClean="0"/>
              <a:t> –амортизационные отчисления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742</Words>
  <Application>Microsoft Office PowerPoint</Application>
  <PresentationFormat>Экран (4:3)</PresentationFormat>
  <Paragraphs>119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Формула</vt:lpstr>
      <vt:lpstr>Microsoft Equation 3.0</vt:lpstr>
      <vt:lpstr>Классификация основных математических методов, применяемых в экономическом анализе</vt:lpstr>
      <vt:lpstr>Динамические модели в экономике</vt:lpstr>
      <vt:lpstr>Пример</vt:lpstr>
      <vt:lpstr>решение</vt:lpstr>
      <vt:lpstr>Слайд 5</vt:lpstr>
      <vt:lpstr>Классические модели</vt:lpstr>
      <vt:lpstr>система в параметрах «вход»-«выход»</vt:lpstr>
      <vt:lpstr>Схема потоков производства и распределения продукта </vt:lpstr>
      <vt:lpstr>Используемые переменные: </vt:lpstr>
      <vt:lpstr>Слайд 10</vt:lpstr>
      <vt:lpstr>Открытая одноотраслевая модель Леонтьева</vt:lpstr>
      <vt:lpstr>Открытая одноотраслевая модель Леонтьева</vt:lpstr>
      <vt:lpstr>Слайд 13</vt:lpstr>
      <vt:lpstr>Слайд 14</vt:lpstr>
      <vt:lpstr>Слайд 15</vt:lpstr>
      <vt:lpstr>Слайд 16</vt:lpstr>
      <vt:lpstr>Слайд 17</vt:lpstr>
      <vt:lpstr>Слайд 18</vt:lpstr>
      <vt:lpstr>Модели неймановского типа. </vt:lpstr>
      <vt:lpstr>Модели по Р. Харроду</vt:lpstr>
      <vt:lpstr>ПИ-модели</vt:lpstr>
      <vt:lpstr>слабые гипотезы ПИ моделей 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в параметрах «вход»-«выход»</dc:title>
  <dc:creator>dgim</dc:creator>
  <cp:lastModifiedBy>dgim</cp:lastModifiedBy>
  <cp:revision>22</cp:revision>
  <dcterms:created xsi:type="dcterms:W3CDTF">2009-02-24T04:04:14Z</dcterms:created>
  <dcterms:modified xsi:type="dcterms:W3CDTF">2009-11-05T15:26:24Z</dcterms:modified>
</cp:coreProperties>
</file>