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0" r:id="rId2"/>
    <p:sldId id="308" r:id="rId3"/>
    <p:sldId id="345" r:id="rId4"/>
    <p:sldId id="320" r:id="rId5"/>
    <p:sldId id="325" r:id="rId6"/>
    <p:sldId id="313" r:id="rId7"/>
    <p:sldId id="315" r:id="rId8"/>
    <p:sldId id="314" r:id="rId9"/>
    <p:sldId id="323" r:id="rId10"/>
    <p:sldId id="319" r:id="rId11"/>
    <p:sldId id="326" r:id="rId12"/>
    <p:sldId id="327" r:id="rId13"/>
    <p:sldId id="346" r:id="rId14"/>
    <p:sldId id="347" r:id="rId15"/>
    <p:sldId id="348" r:id="rId16"/>
    <p:sldId id="349" r:id="rId17"/>
    <p:sldId id="329" r:id="rId18"/>
    <p:sldId id="330" r:id="rId19"/>
    <p:sldId id="331" r:id="rId20"/>
    <p:sldId id="332" r:id="rId21"/>
    <p:sldId id="335" r:id="rId22"/>
    <p:sldId id="334" r:id="rId23"/>
    <p:sldId id="333" r:id="rId24"/>
    <p:sldId id="336" r:id="rId25"/>
    <p:sldId id="337" r:id="rId26"/>
    <p:sldId id="340" r:id="rId27"/>
    <p:sldId id="339" r:id="rId28"/>
    <p:sldId id="338" r:id="rId29"/>
    <p:sldId id="341" r:id="rId30"/>
    <p:sldId id="342" r:id="rId31"/>
    <p:sldId id="344" r:id="rId32"/>
    <p:sldId id="343" r:id="rId33"/>
    <p:sldId id="350" r:id="rId34"/>
    <p:sldId id="351" r:id="rId35"/>
    <p:sldId id="352" r:id="rId36"/>
    <p:sldId id="353" r:id="rId37"/>
    <p:sldId id="324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7" autoAdjust="0"/>
    <p:restoredTop sz="97949" autoAdjust="0"/>
  </p:normalViewPr>
  <p:slideViewPr>
    <p:cSldViewPr>
      <p:cViewPr>
        <p:scale>
          <a:sx n="87" d="100"/>
          <a:sy n="87" d="100"/>
        </p:scale>
        <p:origin x="-151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D2679-0EE1-4F1E-A176-9BDCEB77C14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9174E3-B307-4C9C-A6AB-4B9223CF8CA1}">
      <dgm:prSet phldrT="[Текст]" phldr="1"/>
      <dgm:spPr/>
      <dgm:t>
        <a:bodyPr/>
        <a:lstStyle/>
        <a:p>
          <a:endParaRPr lang="ru-RU" dirty="0"/>
        </a:p>
      </dgm:t>
    </dgm:pt>
    <dgm:pt modelId="{DE8760DF-6E8D-4160-8A57-77C9D0C92EE4}" type="parTrans" cxnId="{2657303B-C8E3-456E-B387-A04DD92EB032}">
      <dgm:prSet/>
      <dgm:spPr/>
      <dgm:t>
        <a:bodyPr/>
        <a:lstStyle/>
        <a:p>
          <a:endParaRPr lang="ru-RU"/>
        </a:p>
      </dgm:t>
    </dgm:pt>
    <dgm:pt modelId="{228A3422-F86F-4E76-B6FB-F5FD9DE71D95}" type="sibTrans" cxnId="{2657303B-C8E3-456E-B387-A04DD92EB032}">
      <dgm:prSet/>
      <dgm:spPr/>
      <dgm:t>
        <a:bodyPr/>
        <a:lstStyle/>
        <a:p>
          <a:endParaRPr lang="ru-RU"/>
        </a:p>
      </dgm:t>
    </dgm:pt>
    <dgm:pt modelId="{26F704CE-1640-4A34-8402-F3EE26BDF6AA}">
      <dgm:prSet phldrT="[Текст]"/>
      <dgm:spPr/>
      <dgm:t>
        <a:bodyPr/>
        <a:lstStyle/>
        <a:p>
          <a:r>
            <a:rPr lang="ru-RU" dirty="0" smtClean="0"/>
            <a:t>Первые труды о графических изображениях – Гиппократ, Пифагор, Архимед</a:t>
          </a:r>
          <a:endParaRPr lang="ru-RU" dirty="0"/>
        </a:p>
      </dgm:t>
    </dgm:pt>
    <dgm:pt modelId="{FC7D9B88-0CA1-4ACE-BA5F-C939024B30FC}" type="parTrans" cxnId="{B77F145E-B604-4472-B852-711819EB3B3C}">
      <dgm:prSet/>
      <dgm:spPr/>
      <dgm:t>
        <a:bodyPr/>
        <a:lstStyle/>
        <a:p>
          <a:endParaRPr lang="ru-RU"/>
        </a:p>
      </dgm:t>
    </dgm:pt>
    <dgm:pt modelId="{B9239057-1D3F-4B8E-B11F-ACD5296B853B}" type="sibTrans" cxnId="{B77F145E-B604-4472-B852-711819EB3B3C}">
      <dgm:prSet/>
      <dgm:spPr/>
      <dgm:t>
        <a:bodyPr/>
        <a:lstStyle/>
        <a:p>
          <a:endParaRPr lang="ru-RU"/>
        </a:p>
      </dgm:t>
    </dgm:pt>
    <dgm:pt modelId="{DCAD51A8-C6E3-46C1-9689-4E09B1838289}">
      <dgm:prSet phldrT="[Текст]" phldr="1"/>
      <dgm:spPr/>
      <dgm:t>
        <a:bodyPr/>
        <a:lstStyle/>
        <a:p>
          <a:endParaRPr lang="ru-RU" dirty="0"/>
        </a:p>
      </dgm:t>
    </dgm:pt>
    <dgm:pt modelId="{4BF6AB36-1544-43F0-BDD7-DCB87D8F2E41}" type="parTrans" cxnId="{ED7C548C-34DE-430B-AA6C-7842EBAE5B63}">
      <dgm:prSet/>
      <dgm:spPr/>
      <dgm:t>
        <a:bodyPr/>
        <a:lstStyle/>
        <a:p>
          <a:endParaRPr lang="ru-RU"/>
        </a:p>
      </dgm:t>
    </dgm:pt>
    <dgm:pt modelId="{BCDC5B3F-FC21-46A9-8282-D439074C6C05}" type="sibTrans" cxnId="{ED7C548C-34DE-430B-AA6C-7842EBAE5B63}">
      <dgm:prSet/>
      <dgm:spPr/>
      <dgm:t>
        <a:bodyPr/>
        <a:lstStyle/>
        <a:p>
          <a:endParaRPr lang="ru-RU"/>
        </a:p>
      </dgm:t>
    </dgm:pt>
    <dgm:pt modelId="{27E69EB0-E0AD-4CF4-965F-245A48F901C0}">
      <dgm:prSet phldrT="[Текст]"/>
      <dgm:spPr/>
      <dgm:t>
        <a:bodyPr/>
        <a:lstStyle/>
        <a:p>
          <a:r>
            <a:rPr lang="ru-RU" dirty="0" smtClean="0"/>
            <a:t>Труды о теоретической перспективе – Леон батист Альберти, Леонардо да Винчи, Гвидо </a:t>
          </a:r>
          <a:r>
            <a:rPr lang="ru-RU" dirty="0" err="1" smtClean="0"/>
            <a:t>Умбальди</a:t>
          </a:r>
          <a:endParaRPr lang="ru-RU" dirty="0"/>
        </a:p>
      </dgm:t>
    </dgm:pt>
    <dgm:pt modelId="{11CE0072-B1A0-4480-B976-E76B9A10ABD4}" type="parTrans" cxnId="{D65331BA-7F6E-4F65-ABE9-4227CFA0C5F7}">
      <dgm:prSet/>
      <dgm:spPr/>
      <dgm:t>
        <a:bodyPr/>
        <a:lstStyle/>
        <a:p>
          <a:endParaRPr lang="ru-RU"/>
        </a:p>
      </dgm:t>
    </dgm:pt>
    <dgm:pt modelId="{D24450AB-E54F-4FBA-96DC-A24EAA160CAF}" type="sibTrans" cxnId="{D65331BA-7F6E-4F65-ABE9-4227CFA0C5F7}">
      <dgm:prSet/>
      <dgm:spPr/>
      <dgm:t>
        <a:bodyPr/>
        <a:lstStyle/>
        <a:p>
          <a:endParaRPr lang="ru-RU"/>
        </a:p>
      </dgm:t>
    </dgm:pt>
    <dgm:pt modelId="{11423896-52B7-484C-BF35-853C8752E075}">
      <dgm:prSet phldrT="[Текст]" phldr="1"/>
      <dgm:spPr/>
      <dgm:t>
        <a:bodyPr/>
        <a:lstStyle/>
        <a:p>
          <a:endParaRPr lang="ru-RU"/>
        </a:p>
      </dgm:t>
    </dgm:pt>
    <dgm:pt modelId="{6AADE140-0DE5-4125-9D31-C95F89753996}" type="parTrans" cxnId="{B8D0D340-F62A-4F2D-9984-CEE2318C0FC4}">
      <dgm:prSet/>
      <dgm:spPr/>
      <dgm:t>
        <a:bodyPr/>
        <a:lstStyle/>
        <a:p>
          <a:endParaRPr lang="ru-RU"/>
        </a:p>
      </dgm:t>
    </dgm:pt>
    <dgm:pt modelId="{2D253834-16D9-463D-A70C-E81B83C75D73}" type="sibTrans" cxnId="{B8D0D340-F62A-4F2D-9984-CEE2318C0FC4}">
      <dgm:prSet/>
      <dgm:spPr/>
      <dgm:t>
        <a:bodyPr/>
        <a:lstStyle/>
        <a:p>
          <a:endParaRPr lang="ru-RU"/>
        </a:p>
      </dgm:t>
    </dgm:pt>
    <dgm:pt modelId="{47C47458-FBC5-4894-B5A9-2930294F3B99}">
      <dgm:prSet phldrT="[Текст]"/>
      <dgm:spPr/>
      <dgm:t>
        <a:bodyPr/>
        <a:lstStyle/>
        <a:p>
          <a:r>
            <a:rPr lang="ru-RU" dirty="0" smtClean="0"/>
            <a:t>Научная теория о прямоугольных проекциях (Начертательная геометрия) – </a:t>
          </a:r>
          <a:r>
            <a:rPr lang="ru-RU" dirty="0" err="1" smtClean="0"/>
            <a:t>Гаспар</a:t>
          </a:r>
          <a:r>
            <a:rPr lang="ru-RU" dirty="0" smtClean="0"/>
            <a:t> Монж</a:t>
          </a:r>
          <a:endParaRPr lang="ru-RU" dirty="0"/>
        </a:p>
      </dgm:t>
    </dgm:pt>
    <dgm:pt modelId="{721BAA40-E497-4C5B-818E-A2F7506E7EE1}" type="parTrans" cxnId="{00EEBBA1-9F39-49CC-84D2-27D84F62945C}">
      <dgm:prSet/>
      <dgm:spPr/>
      <dgm:t>
        <a:bodyPr/>
        <a:lstStyle/>
        <a:p>
          <a:endParaRPr lang="ru-RU"/>
        </a:p>
      </dgm:t>
    </dgm:pt>
    <dgm:pt modelId="{4DE2E8D2-3807-4BC2-8B41-3155D7467F78}" type="sibTrans" cxnId="{00EEBBA1-9F39-49CC-84D2-27D84F62945C}">
      <dgm:prSet/>
      <dgm:spPr/>
      <dgm:t>
        <a:bodyPr/>
        <a:lstStyle/>
        <a:p>
          <a:endParaRPr lang="ru-RU"/>
        </a:p>
      </dgm:t>
    </dgm:pt>
    <dgm:pt modelId="{5BEA149B-C889-434B-B89F-2080D1F84FCC}">
      <dgm:prSet/>
      <dgm:spPr/>
      <dgm:t>
        <a:bodyPr/>
        <a:lstStyle/>
        <a:p>
          <a:endParaRPr lang="ru-RU"/>
        </a:p>
      </dgm:t>
    </dgm:pt>
    <dgm:pt modelId="{AC7D6BF0-B6E7-46F1-B6A4-366EDCF41418}" type="parTrans" cxnId="{E4B52C5D-AE99-4B99-ACF2-A735A3602CE0}">
      <dgm:prSet/>
      <dgm:spPr/>
    </dgm:pt>
    <dgm:pt modelId="{05DE0549-93DA-4BC1-928E-68A1434B1711}" type="sibTrans" cxnId="{E4B52C5D-AE99-4B99-ACF2-A735A3602CE0}">
      <dgm:prSet/>
      <dgm:spPr/>
    </dgm:pt>
    <dgm:pt modelId="{6F57CD69-8777-40D5-ABC4-09C8D412BAC3}">
      <dgm:prSet/>
      <dgm:spPr/>
      <dgm:t>
        <a:bodyPr/>
        <a:lstStyle/>
        <a:p>
          <a:r>
            <a:rPr lang="ru-RU" dirty="0" smtClean="0"/>
            <a:t>Русские инженеры и ученые: М.И. Макаров, В.И. </a:t>
          </a:r>
          <a:r>
            <a:rPr lang="ru-RU" dirty="0" err="1" smtClean="0"/>
            <a:t>Курдюмов</a:t>
          </a:r>
          <a:r>
            <a:rPr lang="ru-RU" dirty="0" smtClean="0"/>
            <a:t>, Е.С. Федоров, В.О. Гордон и др.</a:t>
          </a:r>
          <a:endParaRPr lang="ru-RU" dirty="0"/>
        </a:p>
      </dgm:t>
    </dgm:pt>
    <dgm:pt modelId="{27504D8A-338F-4232-906F-5ED31CCBADBA}" type="parTrans" cxnId="{7339869F-42B2-466A-8FE8-F7E89F0C062E}">
      <dgm:prSet/>
      <dgm:spPr/>
    </dgm:pt>
    <dgm:pt modelId="{8F6EF3AA-0B5A-41D4-BD6F-457411426D6A}" type="sibTrans" cxnId="{7339869F-42B2-466A-8FE8-F7E89F0C062E}">
      <dgm:prSet/>
      <dgm:spPr/>
    </dgm:pt>
    <dgm:pt modelId="{7E32C030-5344-448B-ACF7-3C5533AE2D5E}" type="pres">
      <dgm:prSet presAssocID="{0B2D2679-0EE1-4F1E-A176-9BDCEB77C1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704A0-0B10-46F6-AC88-17BC5B8B1C04}" type="pres">
      <dgm:prSet presAssocID="{1F9174E3-B307-4C9C-A6AB-4B9223CF8CA1}" presName="composite" presStyleCnt="0"/>
      <dgm:spPr/>
    </dgm:pt>
    <dgm:pt modelId="{78840990-DF1A-4655-9B4F-5F3DF94DFB5D}" type="pres">
      <dgm:prSet presAssocID="{1F9174E3-B307-4C9C-A6AB-4B9223CF8CA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B228-0A57-4FB0-8080-85D158BF26C6}" type="pres">
      <dgm:prSet presAssocID="{1F9174E3-B307-4C9C-A6AB-4B9223CF8CA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9DFC4-E5E6-4CFE-9687-1597008B3D6C}" type="pres">
      <dgm:prSet presAssocID="{228A3422-F86F-4E76-B6FB-F5FD9DE71D95}" presName="sp" presStyleCnt="0"/>
      <dgm:spPr/>
    </dgm:pt>
    <dgm:pt modelId="{90896195-EBD1-4DAC-93CA-E5A506879554}" type="pres">
      <dgm:prSet presAssocID="{DCAD51A8-C6E3-46C1-9689-4E09B1838289}" presName="composite" presStyleCnt="0"/>
      <dgm:spPr/>
    </dgm:pt>
    <dgm:pt modelId="{221E6E92-3756-4980-8168-81A7C11D363B}" type="pres">
      <dgm:prSet presAssocID="{DCAD51A8-C6E3-46C1-9689-4E09B18382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09D76-2B43-477E-96E9-08E270B25941}" type="pres">
      <dgm:prSet presAssocID="{DCAD51A8-C6E3-46C1-9689-4E09B18382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F12F-687E-4326-A806-5E94FF4EA6F6}" type="pres">
      <dgm:prSet presAssocID="{BCDC5B3F-FC21-46A9-8282-D439074C6C05}" presName="sp" presStyleCnt="0"/>
      <dgm:spPr/>
    </dgm:pt>
    <dgm:pt modelId="{64C3F709-5EEC-4396-BFA9-0B9B5F12A05F}" type="pres">
      <dgm:prSet presAssocID="{11423896-52B7-484C-BF35-853C8752E075}" presName="composite" presStyleCnt="0"/>
      <dgm:spPr/>
    </dgm:pt>
    <dgm:pt modelId="{5ED1D964-EA24-4DDB-8E1A-14B94228FB97}" type="pres">
      <dgm:prSet presAssocID="{11423896-52B7-484C-BF35-853C8752E07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CF68-5190-4605-8EE3-8E599BCCA89C}" type="pres">
      <dgm:prSet presAssocID="{11423896-52B7-484C-BF35-853C8752E07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14577-2F00-4ABA-9956-8D05B616A64A}" type="pres">
      <dgm:prSet presAssocID="{2D253834-16D9-463D-A70C-E81B83C75D73}" presName="sp" presStyleCnt="0"/>
      <dgm:spPr/>
    </dgm:pt>
    <dgm:pt modelId="{A047BA37-A539-4040-9C1A-174E84530966}" type="pres">
      <dgm:prSet presAssocID="{5BEA149B-C889-434B-B89F-2080D1F84FCC}" presName="composite" presStyleCnt="0"/>
      <dgm:spPr/>
    </dgm:pt>
    <dgm:pt modelId="{884AD8F5-37DC-4979-9709-AC549DD71901}" type="pres">
      <dgm:prSet presAssocID="{5BEA149B-C889-434B-B89F-2080D1F84FC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C8CB2-80B3-4D95-BA08-4C9C7468B179}" type="pres">
      <dgm:prSet presAssocID="{5BEA149B-C889-434B-B89F-2080D1F84FC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F145E-B604-4472-B852-711819EB3B3C}" srcId="{1F9174E3-B307-4C9C-A6AB-4B9223CF8CA1}" destId="{26F704CE-1640-4A34-8402-F3EE26BDF6AA}" srcOrd="0" destOrd="0" parTransId="{FC7D9B88-0CA1-4ACE-BA5F-C939024B30FC}" sibTransId="{B9239057-1D3F-4B8E-B11F-ACD5296B853B}"/>
    <dgm:cxn modelId="{DBEBE670-3F4B-436A-ADE5-9B9AFDCD33E7}" type="presOf" srcId="{5BEA149B-C889-434B-B89F-2080D1F84FCC}" destId="{884AD8F5-37DC-4979-9709-AC549DD71901}" srcOrd="0" destOrd="0" presId="urn:microsoft.com/office/officeart/2005/8/layout/chevron2"/>
    <dgm:cxn modelId="{2657303B-C8E3-456E-B387-A04DD92EB032}" srcId="{0B2D2679-0EE1-4F1E-A176-9BDCEB77C14A}" destId="{1F9174E3-B307-4C9C-A6AB-4B9223CF8CA1}" srcOrd="0" destOrd="0" parTransId="{DE8760DF-6E8D-4160-8A57-77C9D0C92EE4}" sibTransId="{228A3422-F86F-4E76-B6FB-F5FD9DE71D95}"/>
    <dgm:cxn modelId="{00EEBBA1-9F39-49CC-84D2-27D84F62945C}" srcId="{11423896-52B7-484C-BF35-853C8752E075}" destId="{47C47458-FBC5-4894-B5A9-2930294F3B99}" srcOrd="0" destOrd="0" parTransId="{721BAA40-E497-4C5B-818E-A2F7506E7EE1}" sibTransId="{4DE2E8D2-3807-4BC2-8B41-3155D7467F78}"/>
    <dgm:cxn modelId="{F48042FE-06A1-4AC0-91AB-6907E8946E52}" type="presOf" srcId="{6F57CD69-8777-40D5-ABC4-09C8D412BAC3}" destId="{753C8CB2-80B3-4D95-BA08-4C9C7468B179}" srcOrd="0" destOrd="0" presId="urn:microsoft.com/office/officeart/2005/8/layout/chevron2"/>
    <dgm:cxn modelId="{7339869F-42B2-466A-8FE8-F7E89F0C062E}" srcId="{5BEA149B-C889-434B-B89F-2080D1F84FCC}" destId="{6F57CD69-8777-40D5-ABC4-09C8D412BAC3}" srcOrd="0" destOrd="0" parTransId="{27504D8A-338F-4232-906F-5ED31CCBADBA}" sibTransId="{8F6EF3AA-0B5A-41D4-BD6F-457411426D6A}"/>
    <dgm:cxn modelId="{9F8EF35B-738F-4244-B41A-31D6CBF8C057}" type="presOf" srcId="{1F9174E3-B307-4C9C-A6AB-4B9223CF8CA1}" destId="{78840990-DF1A-4655-9B4F-5F3DF94DFB5D}" srcOrd="0" destOrd="0" presId="urn:microsoft.com/office/officeart/2005/8/layout/chevron2"/>
    <dgm:cxn modelId="{88FEC8C1-235A-4318-8603-7D9637CF8725}" type="presOf" srcId="{0B2D2679-0EE1-4F1E-A176-9BDCEB77C14A}" destId="{7E32C030-5344-448B-ACF7-3C5533AE2D5E}" srcOrd="0" destOrd="0" presId="urn:microsoft.com/office/officeart/2005/8/layout/chevron2"/>
    <dgm:cxn modelId="{E4B52C5D-AE99-4B99-ACF2-A735A3602CE0}" srcId="{0B2D2679-0EE1-4F1E-A176-9BDCEB77C14A}" destId="{5BEA149B-C889-434B-B89F-2080D1F84FCC}" srcOrd="3" destOrd="0" parTransId="{AC7D6BF0-B6E7-46F1-B6A4-366EDCF41418}" sibTransId="{05DE0549-93DA-4BC1-928E-68A1434B1711}"/>
    <dgm:cxn modelId="{51ED4017-EE8D-467E-8A0E-D51A73CCE79D}" type="presOf" srcId="{27E69EB0-E0AD-4CF4-965F-245A48F901C0}" destId="{09709D76-2B43-477E-96E9-08E270B25941}" srcOrd="0" destOrd="0" presId="urn:microsoft.com/office/officeart/2005/8/layout/chevron2"/>
    <dgm:cxn modelId="{628CEE00-1076-47B1-AA4E-F859499E74A3}" type="presOf" srcId="{47C47458-FBC5-4894-B5A9-2930294F3B99}" destId="{387ECF68-5190-4605-8EE3-8E599BCCA89C}" srcOrd="0" destOrd="0" presId="urn:microsoft.com/office/officeart/2005/8/layout/chevron2"/>
    <dgm:cxn modelId="{4444D6AD-1D9E-4784-AE8F-3E80F32AE7C0}" type="presOf" srcId="{11423896-52B7-484C-BF35-853C8752E075}" destId="{5ED1D964-EA24-4DDB-8E1A-14B94228FB97}" srcOrd="0" destOrd="0" presId="urn:microsoft.com/office/officeart/2005/8/layout/chevron2"/>
    <dgm:cxn modelId="{B8D0D340-F62A-4F2D-9984-CEE2318C0FC4}" srcId="{0B2D2679-0EE1-4F1E-A176-9BDCEB77C14A}" destId="{11423896-52B7-484C-BF35-853C8752E075}" srcOrd="2" destOrd="0" parTransId="{6AADE140-0DE5-4125-9D31-C95F89753996}" sibTransId="{2D253834-16D9-463D-A70C-E81B83C75D73}"/>
    <dgm:cxn modelId="{ED7C548C-34DE-430B-AA6C-7842EBAE5B63}" srcId="{0B2D2679-0EE1-4F1E-A176-9BDCEB77C14A}" destId="{DCAD51A8-C6E3-46C1-9689-4E09B1838289}" srcOrd="1" destOrd="0" parTransId="{4BF6AB36-1544-43F0-BDD7-DCB87D8F2E41}" sibTransId="{BCDC5B3F-FC21-46A9-8282-D439074C6C05}"/>
    <dgm:cxn modelId="{BADF3C97-28CD-4FD4-85AD-BF94C372A2FE}" type="presOf" srcId="{26F704CE-1640-4A34-8402-F3EE26BDF6AA}" destId="{7096B228-0A57-4FB0-8080-85D158BF26C6}" srcOrd="0" destOrd="0" presId="urn:microsoft.com/office/officeart/2005/8/layout/chevron2"/>
    <dgm:cxn modelId="{633EDB78-2A20-460E-A782-253CA2938BD1}" type="presOf" srcId="{DCAD51A8-C6E3-46C1-9689-4E09B1838289}" destId="{221E6E92-3756-4980-8168-81A7C11D363B}" srcOrd="0" destOrd="0" presId="urn:microsoft.com/office/officeart/2005/8/layout/chevron2"/>
    <dgm:cxn modelId="{D65331BA-7F6E-4F65-ABE9-4227CFA0C5F7}" srcId="{DCAD51A8-C6E3-46C1-9689-4E09B1838289}" destId="{27E69EB0-E0AD-4CF4-965F-245A48F901C0}" srcOrd="0" destOrd="0" parTransId="{11CE0072-B1A0-4480-B976-E76B9A10ABD4}" sibTransId="{D24450AB-E54F-4FBA-96DC-A24EAA160CAF}"/>
    <dgm:cxn modelId="{8A9835A7-94F2-412B-B9E7-5EB4DFF296D1}" type="presParOf" srcId="{7E32C030-5344-448B-ACF7-3C5533AE2D5E}" destId="{B5D704A0-0B10-46F6-AC88-17BC5B8B1C04}" srcOrd="0" destOrd="0" presId="urn:microsoft.com/office/officeart/2005/8/layout/chevron2"/>
    <dgm:cxn modelId="{A1E7CF5D-DA33-4330-A8B7-1E0FAC9F3E49}" type="presParOf" srcId="{B5D704A0-0B10-46F6-AC88-17BC5B8B1C04}" destId="{78840990-DF1A-4655-9B4F-5F3DF94DFB5D}" srcOrd="0" destOrd="0" presId="urn:microsoft.com/office/officeart/2005/8/layout/chevron2"/>
    <dgm:cxn modelId="{C191A220-8BB4-47AF-A744-5ECCC84A5556}" type="presParOf" srcId="{B5D704A0-0B10-46F6-AC88-17BC5B8B1C04}" destId="{7096B228-0A57-4FB0-8080-85D158BF26C6}" srcOrd="1" destOrd="0" presId="urn:microsoft.com/office/officeart/2005/8/layout/chevron2"/>
    <dgm:cxn modelId="{D3650BC7-35E1-43A7-93FC-CFA5239B0394}" type="presParOf" srcId="{7E32C030-5344-448B-ACF7-3C5533AE2D5E}" destId="{EF99DFC4-E5E6-4CFE-9687-1597008B3D6C}" srcOrd="1" destOrd="0" presId="urn:microsoft.com/office/officeart/2005/8/layout/chevron2"/>
    <dgm:cxn modelId="{E5C914D6-5BF4-46BA-82DB-0C5475162812}" type="presParOf" srcId="{7E32C030-5344-448B-ACF7-3C5533AE2D5E}" destId="{90896195-EBD1-4DAC-93CA-E5A506879554}" srcOrd="2" destOrd="0" presId="urn:microsoft.com/office/officeart/2005/8/layout/chevron2"/>
    <dgm:cxn modelId="{0A59E33B-10FC-470B-A3E4-63593786540B}" type="presParOf" srcId="{90896195-EBD1-4DAC-93CA-E5A506879554}" destId="{221E6E92-3756-4980-8168-81A7C11D363B}" srcOrd="0" destOrd="0" presId="urn:microsoft.com/office/officeart/2005/8/layout/chevron2"/>
    <dgm:cxn modelId="{CAFCC9F3-2321-4085-973F-E06C5AD73C79}" type="presParOf" srcId="{90896195-EBD1-4DAC-93CA-E5A506879554}" destId="{09709D76-2B43-477E-96E9-08E270B25941}" srcOrd="1" destOrd="0" presId="urn:microsoft.com/office/officeart/2005/8/layout/chevron2"/>
    <dgm:cxn modelId="{D4164302-6D0E-42AE-8B41-42EADF2D11F5}" type="presParOf" srcId="{7E32C030-5344-448B-ACF7-3C5533AE2D5E}" destId="{7245F12F-687E-4326-A806-5E94FF4EA6F6}" srcOrd="3" destOrd="0" presId="urn:microsoft.com/office/officeart/2005/8/layout/chevron2"/>
    <dgm:cxn modelId="{341ED7BB-D6C7-4DB2-A80F-0B15C539BC86}" type="presParOf" srcId="{7E32C030-5344-448B-ACF7-3C5533AE2D5E}" destId="{64C3F709-5EEC-4396-BFA9-0B9B5F12A05F}" srcOrd="4" destOrd="0" presId="urn:microsoft.com/office/officeart/2005/8/layout/chevron2"/>
    <dgm:cxn modelId="{66044667-7477-44D8-BD53-10C63F0E31D7}" type="presParOf" srcId="{64C3F709-5EEC-4396-BFA9-0B9B5F12A05F}" destId="{5ED1D964-EA24-4DDB-8E1A-14B94228FB97}" srcOrd="0" destOrd="0" presId="urn:microsoft.com/office/officeart/2005/8/layout/chevron2"/>
    <dgm:cxn modelId="{7C76869C-23A2-4C88-8686-A3F1CE5C291C}" type="presParOf" srcId="{64C3F709-5EEC-4396-BFA9-0B9B5F12A05F}" destId="{387ECF68-5190-4605-8EE3-8E599BCCA89C}" srcOrd="1" destOrd="0" presId="urn:microsoft.com/office/officeart/2005/8/layout/chevron2"/>
    <dgm:cxn modelId="{D2207E3F-33F0-410C-81D9-C6BE910766A9}" type="presParOf" srcId="{7E32C030-5344-448B-ACF7-3C5533AE2D5E}" destId="{CAB14577-2F00-4ABA-9956-8D05B616A64A}" srcOrd="5" destOrd="0" presId="urn:microsoft.com/office/officeart/2005/8/layout/chevron2"/>
    <dgm:cxn modelId="{F234B8D5-25EC-4657-A866-10325A4C12A0}" type="presParOf" srcId="{7E32C030-5344-448B-ACF7-3C5533AE2D5E}" destId="{A047BA37-A539-4040-9C1A-174E84530966}" srcOrd="6" destOrd="0" presId="urn:microsoft.com/office/officeart/2005/8/layout/chevron2"/>
    <dgm:cxn modelId="{999509A3-3FF8-48FD-9266-12504DE71F72}" type="presParOf" srcId="{A047BA37-A539-4040-9C1A-174E84530966}" destId="{884AD8F5-37DC-4979-9709-AC549DD71901}" srcOrd="0" destOrd="0" presId="urn:microsoft.com/office/officeart/2005/8/layout/chevron2"/>
    <dgm:cxn modelId="{C5496A77-2874-4060-AA93-970D45EB3509}" type="presParOf" srcId="{A047BA37-A539-4040-9C1A-174E84530966}" destId="{753C8CB2-80B3-4D95-BA08-4C9C7468B1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0990-DF1A-4655-9B4F-5F3DF94DFB5D}">
      <dsp:nvSpPr>
        <dsp:cNvPr id="0" name=""/>
        <dsp:cNvSpPr/>
      </dsp:nvSpPr>
      <dsp:spPr>
        <a:xfrm rot="5400000">
          <a:off x="-242773" y="245129"/>
          <a:ext cx="1618492" cy="11329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568827"/>
        <a:ext cx="1132944" cy="485548"/>
      </dsp:txXfrm>
    </dsp:sp>
    <dsp:sp modelId="{7096B228-0A57-4FB0-8080-85D158BF26C6}">
      <dsp:nvSpPr>
        <dsp:cNvPr id="0" name=""/>
        <dsp:cNvSpPr/>
      </dsp:nvSpPr>
      <dsp:spPr>
        <a:xfrm rot="5400000">
          <a:off x="4036298" y="-2900998"/>
          <a:ext cx="1052020" cy="6858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Первые труды о графических изображениях – Гиппократ, Пифагор, Архимед</a:t>
          </a:r>
          <a:endParaRPr lang="ru-RU" sz="2300" kern="1200" dirty="0"/>
        </a:p>
      </dsp:txBody>
      <dsp:txXfrm rot="-5400000">
        <a:off x="1132945" y="53710"/>
        <a:ext cx="6807373" cy="949310"/>
      </dsp:txXfrm>
    </dsp:sp>
    <dsp:sp modelId="{221E6E92-3756-4980-8168-81A7C11D363B}">
      <dsp:nvSpPr>
        <dsp:cNvPr id="0" name=""/>
        <dsp:cNvSpPr/>
      </dsp:nvSpPr>
      <dsp:spPr>
        <a:xfrm rot="5400000">
          <a:off x="-242773" y="1720285"/>
          <a:ext cx="1618492" cy="11329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043983"/>
        <a:ext cx="1132944" cy="485548"/>
      </dsp:txXfrm>
    </dsp:sp>
    <dsp:sp modelId="{09709D76-2B43-477E-96E9-08E270B25941}">
      <dsp:nvSpPr>
        <dsp:cNvPr id="0" name=""/>
        <dsp:cNvSpPr/>
      </dsp:nvSpPr>
      <dsp:spPr>
        <a:xfrm rot="5400000">
          <a:off x="4036298" y="-1425842"/>
          <a:ext cx="1052020" cy="6858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Труды о теоретической перспективе – Леон батист Альберти, Леонардо да Винчи, Гвидо </a:t>
          </a:r>
          <a:r>
            <a:rPr lang="ru-RU" sz="2300" kern="1200" dirty="0" err="1" smtClean="0"/>
            <a:t>Умбальди</a:t>
          </a:r>
          <a:endParaRPr lang="ru-RU" sz="2300" kern="1200" dirty="0"/>
        </a:p>
      </dsp:txBody>
      <dsp:txXfrm rot="-5400000">
        <a:off x="1132945" y="1528866"/>
        <a:ext cx="6807373" cy="949310"/>
      </dsp:txXfrm>
    </dsp:sp>
    <dsp:sp modelId="{5ED1D964-EA24-4DDB-8E1A-14B94228FB97}">
      <dsp:nvSpPr>
        <dsp:cNvPr id="0" name=""/>
        <dsp:cNvSpPr/>
      </dsp:nvSpPr>
      <dsp:spPr>
        <a:xfrm rot="5400000">
          <a:off x="-242773" y="3195441"/>
          <a:ext cx="1618492" cy="11329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3519139"/>
        <a:ext cx="1132944" cy="485548"/>
      </dsp:txXfrm>
    </dsp:sp>
    <dsp:sp modelId="{387ECF68-5190-4605-8EE3-8E599BCCA89C}">
      <dsp:nvSpPr>
        <dsp:cNvPr id="0" name=""/>
        <dsp:cNvSpPr/>
      </dsp:nvSpPr>
      <dsp:spPr>
        <a:xfrm rot="5400000">
          <a:off x="4036298" y="49313"/>
          <a:ext cx="1052020" cy="6858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Научная теория о прямоугольных проекциях (Начертательная геометрия) – </a:t>
          </a:r>
          <a:r>
            <a:rPr lang="ru-RU" sz="2300" kern="1200" dirty="0" err="1" smtClean="0"/>
            <a:t>Гаспар</a:t>
          </a:r>
          <a:r>
            <a:rPr lang="ru-RU" sz="2300" kern="1200" dirty="0" smtClean="0"/>
            <a:t> Монж</a:t>
          </a:r>
          <a:endParaRPr lang="ru-RU" sz="2300" kern="1200" dirty="0"/>
        </a:p>
      </dsp:txBody>
      <dsp:txXfrm rot="-5400000">
        <a:off x="1132945" y="3004022"/>
        <a:ext cx="6807373" cy="949310"/>
      </dsp:txXfrm>
    </dsp:sp>
    <dsp:sp modelId="{884AD8F5-37DC-4979-9709-AC549DD71901}">
      <dsp:nvSpPr>
        <dsp:cNvPr id="0" name=""/>
        <dsp:cNvSpPr/>
      </dsp:nvSpPr>
      <dsp:spPr>
        <a:xfrm rot="5400000">
          <a:off x="-242773" y="4670597"/>
          <a:ext cx="1618492" cy="11329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4994295"/>
        <a:ext cx="1132944" cy="485548"/>
      </dsp:txXfrm>
    </dsp:sp>
    <dsp:sp modelId="{753C8CB2-80B3-4D95-BA08-4C9C7468B179}">
      <dsp:nvSpPr>
        <dsp:cNvPr id="0" name=""/>
        <dsp:cNvSpPr/>
      </dsp:nvSpPr>
      <dsp:spPr>
        <a:xfrm rot="5400000">
          <a:off x="4036298" y="1524469"/>
          <a:ext cx="1052020" cy="6858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Русские инженеры и ученые: М.И. Макаров, В.И. </a:t>
          </a:r>
          <a:r>
            <a:rPr lang="ru-RU" sz="2300" kern="1200" dirty="0" err="1" smtClean="0"/>
            <a:t>Курдюмов</a:t>
          </a:r>
          <a:r>
            <a:rPr lang="ru-RU" sz="2300" kern="1200" dirty="0" smtClean="0"/>
            <a:t>, Е.С. Федоров, В.О. Гордон и др.</a:t>
          </a:r>
          <a:endParaRPr lang="ru-RU" sz="2300" kern="1200" dirty="0"/>
        </a:p>
      </dsp:txBody>
      <dsp:txXfrm rot="-5400000">
        <a:off x="1132945" y="4479178"/>
        <a:ext cx="6807373" cy="94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47" cy="496811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0F7F5A7B-D183-4B9D-945B-910005F7FC68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818"/>
            <a:ext cx="2946247" cy="496810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8"/>
            <a:ext cx="2946246" cy="496810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F6314F47-7C85-4476-BFCE-9DBD2DAD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2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412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4606D18A-B975-496E-BE08-A25D82D6BD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0"/>
          </a:xfrm>
          <a:prstGeom prst="rect">
            <a:avLst/>
          </a:prstGeom>
        </p:spPr>
        <p:txBody>
          <a:bodyPr vert="horz" lIns="92400" tIns="46200" rIns="92400" bIns="462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310A4FD6-B3FF-4BC8-B623-0BA5D2E8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0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подразделения ТПУ, принимающие участие в проекте: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 (кафедры, лаборатории, НОИ, другие структурные подразделения).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Партнерские организации, принимающие участие в проекте: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 (вузы, НИИ, компании, ассоциации, корпорации и т.д.).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 указать и описать 3-4 самых важных/ключевых итога проекта.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2014 года прекращен прием абитуриентов в университет по следующим ООП:</a:t>
            </a:r>
          </a:p>
          <a:p>
            <a:r>
              <a:rPr lang="ru-RU" dirty="0" smtClean="0"/>
              <a:t>•	035701 «Перевод и </a:t>
            </a:r>
            <a:r>
              <a:rPr lang="ru-RU" dirty="0" err="1" smtClean="0"/>
              <a:t>переводоведение</a:t>
            </a:r>
            <a:r>
              <a:rPr lang="ru-RU" dirty="0" smtClean="0"/>
              <a:t>» (ИМОЯК);</a:t>
            </a:r>
          </a:p>
          <a:p>
            <a:r>
              <a:rPr lang="ru-RU" dirty="0" smtClean="0"/>
              <a:t>•	261400 «Технология художественной обработки материалов» (ИК);</a:t>
            </a:r>
          </a:p>
          <a:p>
            <a:r>
              <a:rPr lang="ru-RU" dirty="0" smtClean="0"/>
              <a:t>•	034300 «Физическая культура» (ИСГТ);</a:t>
            </a:r>
          </a:p>
          <a:p>
            <a:r>
              <a:rPr lang="ru-RU" dirty="0" smtClean="0"/>
              <a:t>•	031600 «Реклама и связи с общественностью» (ИСГТ);</a:t>
            </a:r>
          </a:p>
          <a:p>
            <a:r>
              <a:rPr lang="ru-RU" dirty="0" smtClean="0"/>
              <a:t>•	036401 «Таможенное дело « (ИСГТ);</a:t>
            </a:r>
          </a:p>
          <a:p>
            <a:r>
              <a:rPr lang="ru-RU" dirty="0" smtClean="0"/>
              <a:t>•	032000 «Зарубежное регионоведение» (ИСГТ);</a:t>
            </a:r>
          </a:p>
          <a:p>
            <a:r>
              <a:rPr lang="ru-RU" dirty="0" smtClean="0"/>
              <a:t>•	100400 «Туризм» (ИСГТ);</a:t>
            </a:r>
          </a:p>
          <a:p>
            <a:r>
              <a:rPr lang="ru-RU" dirty="0" smtClean="0"/>
              <a:t>•	080400 «Управление персоналом» (ИСГТ).</a:t>
            </a:r>
          </a:p>
          <a:p>
            <a:r>
              <a:rPr lang="ru-RU" dirty="0" smtClean="0"/>
              <a:t>В 2015 году будет прекращен прием абитуриентов по следующим ООП:</a:t>
            </a:r>
          </a:p>
          <a:p>
            <a:r>
              <a:rPr lang="ru-RU" dirty="0" smtClean="0"/>
              <a:t>•	05.03.01 «Геология» (бакалавр);</a:t>
            </a:r>
          </a:p>
          <a:p>
            <a:r>
              <a:rPr lang="ru-RU" dirty="0" smtClean="0"/>
              <a:t>•	09.03.03 «Прикладная информатика» (бакалавр);</a:t>
            </a:r>
          </a:p>
          <a:p>
            <a:r>
              <a:rPr lang="ru-RU" dirty="0" smtClean="0"/>
              <a:t>•	15.03.05 «Конструкторско-технологическое обеспечение машиностроительных производств» (бакалавр);</a:t>
            </a:r>
          </a:p>
          <a:p>
            <a:r>
              <a:rPr lang="ru-RU" dirty="0" smtClean="0"/>
              <a:t>•	16.03.02 «Высокотехнологические и плазменные энергетические установки (бакалавр);</a:t>
            </a:r>
          </a:p>
          <a:p>
            <a:r>
              <a:rPr lang="ru-RU" dirty="0" smtClean="0"/>
              <a:t>•	16.03.01 «Техническая физика» (бакалавр);</a:t>
            </a:r>
          </a:p>
          <a:p>
            <a:r>
              <a:rPr lang="ru-RU" dirty="0" smtClean="0"/>
              <a:t>•	20.03.02 «</a:t>
            </a:r>
            <a:r>
              <a:rPr lang="ru-RU" dirty="0" err="1" smtClean="0"/>
              <a:t>Природообустройство</a:t>
            </a:r>
            <a:r>
              <a:rPr lang="ru-RU" dirty="0" smtClean="0"/>
              <a:t> и водопользование» (бакалавр);</a:t>
            </a:r>
          </a:p>
          <a:p>
            <a:r>
              <a:rPr lang="ru-RU" dirty="0" smtClean="0"/>
              <a:t>•	27.03.04 «Управление в технических системах» (бакалавр);</a:t>
            </a:r>
          </a:p>
          <a:p>
            <a:r>
              <a:rPr lang="ru-RU" dirty="0" smtClean="0"/>
              <a:t>•	27.03.01 «Стандартизация и метрология» (бакалавр);</a:t>
            </a:r>
          </a:p>
          <a:p>
            <a:r>
              <a:rPr lang="ru-RU" dirty="0" smtClean="0"/>
              <a:t>•	43.04.02 «Туризм» (магистратура);</a:t>
            </a:r>
          </a:p>
          <a:p>
            <a:r>
              <a:rPr lang="ru-RU" dirty="0" smtClean="0"/>
              <a:t>•	15.03.02 «Технологические машины и оборудование» (бакалавр);</a:t>
            </a:r>
          </a:p>
          <a:p>
            <a:r>
              <a:rPr lang="ru-RU" dirty="0" smtClean="0"/>
              <a:t>•	45.03.02 «Лингвистика» (бакалавр);</a:t>
            </a:r>
          </a:p>
          <a:p>
            <a:r>
              <a:rPr lang="ru-RU" dirty="0" smtClean="0"/>
              <a:t>•	45.04.02 «Лингвистика» (магистратура);</a:t>
            </a:r>
          </a:p>
          <a:p>
            <a:r>
              <a:rPr lang="ru-RU" dirty="0" smtClean="0"/>
              <a:t>•	38.04.03 «Управление персоналом» (магистратура).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списка, в формате  - проблема и ее решение.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списка, в формате  - проблема и ее решение.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списка, в формате  - проблема и ее решение.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4FD6-B3FF-4BC8-B623-0BA5D2E8DD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A19E-8F51-4C63-9F7F-961A8998ADB5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D288-7EE3-4F56-B3FE-9F4535A4CBDC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962A-981A-4BE3-9FFA-E1E73DAE09C4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125-83B3-46C9-AE0A-6D5517BB38E6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87-E8BE-4DC8-880A-A8FA0F1B92F3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3A0-8FED-416C-9599-798540666F08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4E51-B17F-4DFF-9B19-A0A19EE30CD8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CA8C-1DF3-4F48-A1D5-D116D9CBB140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0E37-D18E-4F08-8ED9-5445BE3D5F93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C83C-1B26-4190-974A-09489223EB0A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E5FF-B245-43A7-B0C4-9621CC9307EE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9EDB-28E2-498F-9314-960E7CC8D728}" type="datetime1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EB87-8882-4C4F-9D0E-D123AAA8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			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539552" cy="6858000"/>
            <a:chOff x="0" y="692696"/>
            <a:chExt cx="539552" cy="60486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604448" y="0"/>
            <a:ext cx="539552" cy="6858000"/>
            <a:chOff x="0" y="692696"/>
            <a:chExt cx="539552" cy="60486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7976" y="5431363"/>
            <a:ext cx="6236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Г.А.,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каф. УК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ФИТ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подготовлена по материалам кафедры инженерной графики и промышленного дизайна УК ТПУ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45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</a:t>
            </a:r>
            <a:r>
              <a:rPr lang="ru-RU" dirty="0" smtClean="0"/>
              <a:t>проецирования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ВЫПОЛНЕНИЕ 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ИНДИКАТОРОВ РЕАЛИЗАЦИИ  </a:t>
            </a: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ПРОЕКТА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" y="116632"/>
            <a:ext cx="8112430" cy="66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5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23"/>
            <a:ext cx="7920880" cy="666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75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30977" cy="66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92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13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вывод</a:t>
            </a:r>
            <a:endParaRPr lang="ru-RU" sz="3600" i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1124744"/>
            <a:ext cx="811170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На комплексном чертеже трех ортогональных проекций точки:</a:t>
            </a:r>
            <a:endParaRPr lang="en-US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2"/>
                </a:solidFill>
              </a:rPr>
              <a:t>Две проекции находятся на одной линии связи;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2"/>
                </a:solidFill>
              </a:rPr>
              <a:t>Линии связи перпендикулярны осям проекции;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2"/>
                </a:solidFill>
              </a:rPr>
              <a:t>Две проекции точки определяют положение её третьей проекции;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2"/>
                </a:solidFill>
              </a:rPr>
              <a:t>Две проекции точки определяют её положение в пространстве.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Положение точки на плоскости определяют две координаты: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</a:rPr>
              <a:t>а (</a:t>
            </a:r>
            <a:r>
              <a:rPr lang="en-US" sz="3200" b="1" dirty="0" err="1" smtClean="0">
                <a:solidFill>
                  <a:srgbClr val="FF0000"/>
                </a:solidFill>
              </a:rPr>
              <a:t>x,y</a:t>
            </a:r>
            <a:r>
              <a:rPr lang="en-US" sz="3200" b="1" dirty="0" smtClean="0">
                <a:solidFill>
                  <a:srgbClr val="FF0000"/>
                </a:solidFill>
              </a:rPr>
              <a:t>)                  a’ (x, z)                  a’’ (y, z)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По отношению к плоскостям проекции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 точки могут занимать как общее положение,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так и частные положения.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57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1196752"/>
            <a:ext cx="0" cy="504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403648" y="3933056"/>
            <a:ext cx="6120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779912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64088" y="274998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8959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16" idx="0"/>
          </p:cNvCxnSpPr>
          <p:nvPr/>
        </p:nvCxnSpPr>
        <p:spPr>
          <a:xfrm>
            <a:off x="3851920" y="2924944"/>
            <a:ext cx="9682" cy="1800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33610" y="2852937"/>
            <a:ext cx="1430478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33610" y="4797153"/>
            <a:ext cx="63839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72000" y="3933056"/>
            <a:ext cx="864096" cy="864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6414" y="2852937"/>
            <a:ext cx="9682" cy="10801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131840" y="234888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a’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458112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a'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2461955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a'’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979712" y="198884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979712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481568" y="198884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042038" y="2112268"/>
            <a:ext cx="9682" cy="18002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123728" y="2060848"/>
            <a:ext cx="2429848" cy="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480679" y="1743653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b'’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5656" y="162880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b'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46938" y="3933056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b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5576" y="3573016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x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53576" y="566124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Y</a:t>
            </a:r>
            <a:r>
              <a:rPr lang="ru-RU" sz="3200" i="1" dirty="0" smtClean="0">
                <a:solidFill>
                  <a:schemeClr val="tx1"/>
                </a:solidFill>
              </a:rPr>
              <a:t>н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56276" y="3936622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Yw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692696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z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43808" y="384046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447764" y="336055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70C0"/>
                </a:solidFill>
              </a:rPr>
              <a:t>c=c’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3360558"/>
            <a:ext cx="1008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0</a:t>
            </a:r>
            <a:r>
              <a:rPr lang="en-US" sz="3200" i="1" dirty="0" smtClean="0">
                <a:solidFill>
                  <a:srgbClr val="0070C0"/>
                </a:solidFill>
              </a:rPr>
              <a:t>=c’’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499992" y="382054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788024" y="-27384"/>
            <a:ext cx="39604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(</a:t>
            </a:r>
            <a:r>
              <a:rPr lang="ru-RU" sz="2400" i="1" dirty="0" smtClean="0">
                <a:solidFill>
                  <a:srgbClr val="FF0000"/>
                </a:solidFill>
              </a:rPr>
              <a:t>А) – общее положение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(В, С) – частное положение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121"/>
            <a:ext cx="395535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71" y="692696"/>
            <a:ext cx="396875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39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Взаимное положение двух точек.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Условия видимости на чертеже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" y="404664"/>
            <a:ext cx="398427" cy="64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73" y="404665"/>
            <a:ext cx="398427" cy="64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398427" cy="64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9675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tx2"/>
                </a:solidFill>
              </a:rPr>
              <a:t>Точки, лежащие на одной проецирующей прямой, называются </a:t>
            </a:r>
            <a:r>
              <a:rPr lang="ru-RU" sz="3900" i="1" dirty="0" smtClean="0">
                <a:solidFill>
                  <a:srgbClr val="FF0000"/>
                </a:solidFill>
              </a:rPr>
              <a:t>конкурирующими</a:t>
            </a:r>
            <a:endParaRPr lang="ru-RU" sz="3900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50912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47664" y="2852142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b'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8946" y="5301208"/>
            <a:ext cx="154088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a</a:t>
            </a:r>
            <a:r>
              <a:rPr lang="en-US" sz="3200" i="1" dirty="0" smtClean="0">
                <a:solidFill>
                  <a:srgbClr val="00B050"/>
                </a:solidFill>
              </a:rPr>
              <a:t> = b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47664" y="3140174"/>
            <a:ext cx="216024" cy="216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5217" y="5552839"/>
            <a:ext cx="216024" cy="216818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6" idx="0"/>
          </p:cNvCxnSpPr>
          <p:nvPr/>
        </p:nvCxnSpPr>
        <p:spPr>
          <a:xfrm flipH="1">
            <a:off x="1623229" y="2564904"/>
            <a:ext cx="32447" cy="29879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512659" y="3068960"/>
            <a:ext cx="216024" cy="216818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588224" y="2624781"/>
            <a:ext cx="32447" cy="29879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547664" y="2428100"/>
            <a:ext cx="216024" cy="216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2155894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a'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427" y="414908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x</a:t>
            </a:r>
            <a:endParaRPr lang="ru-RU" sz="3200" i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580112" y="4490202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932040" y="414908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x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80212" y="4725144"/>
            <a:ext cx="216024" cy="216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80212" y="5504307"/>
            <a:ext cx="216024" cy="216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1412760" y="7801351"/>
            <a:ext cx="216024" cy="216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30120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d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4545521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c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2852936"/>
            <a:ext cx="154088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d'</a:t>
            </a:r>
            <a:r>
              <a:rPr lang="en-US" sz="3200" i="1" dirty="0" smtClean="0">
                <a:solidFill>
                  <a:srgbClr val="00B050"/>
                </a:solidFill>
              </a:rPr>
              <a:t> = c'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6649" y="58772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tx2"/>
                </a:solidFill>
              </a:rPr>
              <a:t>А и В – горизонтально-конкурирующие точки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С и </a:t>
            </a:r>
            <a:r>
              <a:rPr lang="en-US" sz="2800" b="1" i="1" dirty="0" smtClean="0">
                <a:solidFill>
                  <a:schemeClr val="tx2"/>
                </a:solidFill>
              </a:rPr>
              <a:t>D</a:t>
            </a:r>
            <a:r>
              <a:rPr lang="ru-RU" sz="2800" b="1" i="1" dirty="0" smtClean="0">
                <a:solidFill>
                  <a:schemeClr val="tx2"/>
                </a:solidFill>
              </a:rPr>
              <a:t> – фронтально-конкурирующие точки</a:t>
            </a:r>
            <a:endParaRPr lang="ru-RU" sz="3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8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Чертеж отрезка прямой.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Прямые частного порядка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340769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1F497D"/>
                </a:solidFill>
              </a:rPr>
              <a:t>Прямая, не параллельная ни одной из плоскостей проекций, называют </a:t>
            </a:r>
            <a:r>
              <a:rPr lang="ru-RU" sz="2800" b="1" i="1" dirty="0">
                <a:solidFill>
                  <a:srgbClr val="FF0000"/>
                </a:solidFill>
              </a:rPr>
              <a:t>прямой общего </a:t>
            </a:r>
            <a:r>
              <a:rPr lang="ru-RU" sz="2800" b="1" i="1" dirty="0" smtClean="0">
                <a:solidFill>
                  <a:srgbClr val="FF0000"/>
                </a:solidFill>
              </a:rPr>
              <a:t>положения.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Прямую, параллельную одной  из плоскостей проекций или двум плоскостям проекций (то есть перпендикулярную третьей плоскости), называют </a:t>
            </a:r>
            <a:r>
              <a:rPr lang="ru-RU" sz="2800" b="1" i="1" dirty="0" smtClean="0">
                <a:solidFill>
                  <a:srgbClr val="FF0000"/>
                </a:solidFill>
              </a:rPr>
              <a:t>прямой частного положения.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Прямые, параллельные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проскостям</a:t>
            </a:r>
            <a:r>
              <a:rPr lang="ru-RU" sz="2800" b="1" i="1" dirty="0" smtClean="0">
                <a:solidFill>
                  <a:schemeClr val="tx2"/>
                </a:solidFill>
              </a:rPr>
              <a:t> проекции называют </a:t>
            </a:r>
            <a:r>
              <a:rPr lang="ru-RU" sz="2800" b="1" i="1" dirty="0" smtClean="0">
                <a:solidFill>
                  <a:srgbClr val="FF0000"/>
                </a:solidFill>
              </a:rPr>
              <a:t>прямыми уровня: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tx2"/>
                </a:solidFill>
              </a:rPr>
              <a:t>/</a:t>
            </a:r>
            <a:r>
              <a:rPr lang="ru-RU" sz="2800" b="1" i="1" dirty="0" smtClean="0">
                <a:solidFill>
                  <a:schemeClr val="tx2"/>
                </a:solidFill>
              </a:rPr>
              <a:t>АВ</a:t>
            </a:r>
            <a:r>
              <a:rPr lang="en-US" sz="2800" b="1" i="1" dirty="0" smtClean="0">
                <a:solidFill>
                  <a:schemeClr val="tx2"/>
                </a:solidFill>
              </a:rPr>
              <a:t>/ // H – </a:t>
            </a:r>
            <a:r>
              <a:rPr lang="ru-RU" sz="2800" b="1" i="1" dirty="0" smtClean="0">
                <a:solidFill>
                  <a:srgbClr val="FF0000"/>
                </a:solidFill>
              </a:rPr>
              <a:t>горизонтальная прямая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tx2"/>
                </a:solidFill>
              </a:rPr>
              <a:t>/CD/ // V – </a:t>
            </a:r>
            <a:r>
              <a:rPr lang="ru-RU" sz="2800" b="1" i="1" dirty="0" smtClean="0">
                <a:solidFill>
                  <a:srgbClr val="FF0000"/>
                </a:solidFill>
              </a:rPr>
              <a:t>фронтальная прямая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tx2"/>
                </a:solidFill>
              </a:rPr>
              <a:t>/EF/ //W – </a:t>
            </a:r>
            <a:r>
              <a:rPr lang="ru-RU" sz="2800" b="1" i="1" dirty="0" smtClean="0">
                <a:solidFill>
                  <a:srgbClr val="FF0000"/>
                </a:solidFill>
              </a:rPr>
              <a:t>профильная прямая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26024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24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318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90872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Прямая, не параллельная ни одной из плоскостей проекций, называют </a:t>
            </a:r>
            <a:r>
              <a:rPr lang="ru-RU" sz="2000" b="1" i="1" dirty="0" smtClean="0">
                <a:solidFill>
                  <a:srgbClr val="FF0000"/>
                </a:solidFill>
              </a:rPr>
              <a:t>прямой общего положения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2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8" y="188640"/>
            <a:ext cx="8423698" cy="65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02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2181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6704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51125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Горизонтальная прямая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21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Введение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337"/>
            <a:ext cx="539552" cy="53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6760588"/>
              </p:ext>
            </p:extLst>
          </p:nvPr>
        </p:nvGraphicFramePr>
        <p:xfrm>
          <a:off x="612775" y="692696"/>
          <a:ext cx="799167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7316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2" y="332656"/>
            <a:ext cx="8691988" cy="63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365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0337"/>
            <a:ext cx="4932040" cy="53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Фронтальная прямая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0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133"/>
            <a:ext cx="7416824" cy="627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52565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Профильная прямая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8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5" y="1600200"/>
            <a:ext cx="7389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4336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7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78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8784976" cy="546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7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550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0" y="476672"/>
            <a:ext cx="7439310" cy="59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78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61550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4221088"/>
            <a:ext cx="4932040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Прямая АВ перпендикулярна плоскости Н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17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3317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2746" y="908720"/>
            <a:ext cx="377991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Прямая </a:t>
            </a:r>
            <a:r>
              <a:rPr lang="en-US" sz="3200" i="1" dirty="0" smtClean="0">
                <a:solidFill>
                  <a:srgbClr val="FF0000"/>
                </a:solidFill>
              </a:rPr>
              <a:t>CD</a:t>
            </a:r>
            <a:r>
              <a:rPr lang="ru-RU" sz="3200" i="1" dirty="0" smtClean="0">
                <a:solidFill>
                  <a:srgbClr val="FF0000"/>
                </a:solidFill>
              </a:rPr>
              <a:t> перпендикулярна плоскости </a:t>
            </a:r>
            <a:r>
              <a:rPr lang="en-US" sz="3200" i="1" dirty="0" smtClean="0">
                <a:solidFill>
                  <a:srgbClr val="FF0000"/>
                </a:solidFill>
              </a:rPr>
              <a:t>V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8653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82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938142" cy="573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2276872"/>
            <a:ext cx="864096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5048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3" cy="48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14336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52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7" y="188640"/>
            <a:ext cx="852386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02" y="406770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85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70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79375"/>
            <a:ext cx="91085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Центральное проецирование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Проецирование выполняется пучком лучей, выходящих из одной точки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9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" y="568250"/>
            <a:ext cx="7667118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375109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2068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35270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" y="188640"/>
            <a:ext cx="9041810" cy="65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3290"/>
            <a:ext cx="10801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03940" y="13574"/>
            <a:ext cx="540060" cy="823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0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Взаимное положение точки и прямой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3" y="748631"/>
            <a:ext cx="8003283" cy="606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14336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424936" cy="60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14336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58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9" y="836712"/>
            <a:ext cx="815747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414337"/>
            <a:ext cx="3968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875" y="692696"/>
            <a:ext cx="1006773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02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27832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90" y="620688"/>
            <a:ext cx="27832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7" y="260648"/>
            <a:ext cx="844723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69"/>
            <a:ext cx="79208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8059"/>
            <a:ext cx="18653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67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27832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78" y="404664"/>
            <a:ext cx="27832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32656"/>
            <a:ext cx="840772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7" y="116632"/>
            <a:ext cx="792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1237"/>
            <a:ext cx="547790" cy="6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18653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3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76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ПАРТНЕРЫ ПРОЕКТА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998"/>
            <a:ext cx="864096" cy="7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943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EB87-8882-4C4F-9D0E-D123AAA8622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97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ГЛАВНЫЕ РЕЗУЛЬТАТЫ И ДОСТИЖЕНИЯ ПРОЕКТА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39"/>
            <a:ext cx="8352928" cy="67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16204"/>
            <a:ext cx="187220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454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0" y="7937"/>
            <a:ext cx="9144000" cy="684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 ПРОЕКТА, ВЛИЯЮЩИЕ НА ПОВЫШЕНИЯ КОНКУРЕНТОСПОСОБНОСТИ ТПУ 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4" y="7938"/>
            <a:ext cx="8483698" cy="68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779912" y="335699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944" y="5733256"/>
            <a:ext cx="0" cy="14401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555776" y="2636912"/>
            <a:ext cx="144016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5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7937"/>
            <a:ext cx="9144000" cy="684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 ПРОЕКТА, ВЛИЯЮЩИЕ НА ПОВЫШЕНИЯ КОНКУРЕНТОСПОСОБНОСТИ ТПУ 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7936"/>
            <a:ext cx="8144073" cy="65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55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05200" y="6448251"/>
            <a:ext cx="2133600" cy="365125"/>
          </a:xfrm>
        </p:spPr>
        <p:txBody>
          <a:bodyPr/>
          <a:lstStyle/>
          <a:p>
            <a:pPr algn="ctr"/>
            <a:fld id="{66C3EB87-8882-4C4F-9D0E-D123AAA8622F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92696"/>
            <a:ext cx="539552" cy="6165304"/>
            <a:chOff x="0" y="692696"/>
            <a:chExt cx="539552" cy="60486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04448" y="692696"/>
            <a:ext cx="539552" cy="6165304"/>
            <a:chOff x="0" y="692696"/>
            <a:chExt cx="539552" cy="60486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92696"/>
              <a:ext cx="539552" cy="15121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2204864"/>
              <a:ext cx="539552" cy="15121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3717032"/>
              <a:ext cx="539552" cy="1512168"/>
            </a:xfrm>
            <a:prstGeom prst="rect">
              <a:avLst/>
            </a:prstGeom>
            <a:solidFill>
              <a:srgbClr val="FA9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29200"/>
              <a:ext cx="539552" cy="151216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WFhUXFRgbFxgXFxggGxweGxcZGRsYGhoYHyggGholGxcYITEiKCkrLi4uGB8zODMuOCgtLisBCgoKDg0OGxAQGywkICQsLC04LDAsNCwsLCw0LywsLDQsLCwsLCwsLCwsLCwsLC8sLCwsLCwsLCw0LCwsLCwsLP/AABEIAOEA4QMBEQACEQEDEQH/xAAcAAEAAwEBAQEBAAAAAAAAAAAABAUGAwcCAQj/xABGEAACAQIEBAMFBAYHBwUBAAABAgMAEQQSITEFIkFRBhNhIzJCcYEUkaGxBzNSYoLBFVNykqLR4SQ0Y3OTsvAlg7PC8Rb/xAAaAQEAAwEBAQAAAAAAAAAAAAAAAwQFAgEG/8QAOREAAgEDAgMFBwMDBAIDAAAAAAECAwQREiEFMUETIlFhcTKBkbHB0fAUoeEGI0IzNHLxBxUlQ2L/2gAMAwEAAhEDEQA/APcaAUAoBQCgFAKAUAoBQCgFAKAUAoBQCgFAKAUAoBQCgFAKAUAoBQCgFAKAUAoBQCgFAKAUAoBQCgFAKAUAoBQCgFAKAUAoBQCgFAKAUAoBQCgFAKAUAoBQCgFAKAUAoBQCgFAKAUAoBQCgFAKAUAoBQCgFAKAUAoBQCgFAKAUAoBQCgFAfMjhQSxAAFySbADuT0FAUHEfGOHjheZM00aMis8YGQZn8u/mMQjBWsGyklb3IoCr474qxEcKTxpE0LGSN2jLStG4LBZAoC+bEMuZsozAA2BGoA+OKcXlOKhSDEq8M+BmZLyIil0MftVdI2YnI5Nvd0J6UBSYDHzyjBlZZs0vCnEreZJlSQZM0rLmt51vNC6Xv6LoAxkeMj4cMWJZSf6KjQq084kXE+80mQ3zuWNtbHltqDoBZw8Zf7diI0xJaKAYYZVliJJCM8gtIrM+cCNOUg3Y9bkATsL4ixK8PHEJRAYzA05iUOpVfLLxoJCWDueRSco1JI2tQFlgvFkLwfaHBSEBLzXVoiWIXKrqbsAxylsoW99dDQF9HIGFwQR6H60B9UAoBQCgFAKAUAoBQCgFAKAUAoBQCgFAKAp+MeI4cLNFFNmQTBsspX2QIKrld78hJdbXFjte9qAw3EMTiZMQUkzzTYGfM0Sry4iDEOqJliHKckTyAkg5WTVhegNN//Ls/2+JiFw2MGYKP1iO8apK22UXyhuvNc9bUBb4XgqqVaSSWZ0vZpH7rkJyRhY75bi+Xqe5oDtw+LDxkxQpGmTQoiqtrgNoABpYiuFUi5OKe66HTi0sk0musnIr0EfETxKyByodjZAbZibE8vXYGuXJJ4Z6otrKK/iHhjDyxtHkyKxufLOX4w+21i4DEWsxGoNdHhT8Q8HyFUiintAMacS6lRn1dpvLQ+6VExzgMOgBvrcDN4dJ4JAipPHjMbjJJZWADumHh5UTOxMTFlVBzEqplY6WAAGv8AY55sMXKkReYww5aQuzRocikki9rLcEsxa+a+tAaRHBAIIIOxGx9RQH1QCgFAKAUAoBQCgFAKAUAoBQCgOGNxaRIXkYKotr6k2AAGrMSQABqSQBQGKxvikTyxq0U6wJLLFikUSCWJyFOHeQRcwhdM5zC63ZbnQ2Am8B4E7IVmdpcPfExos6s0jQymIorGTWylHHMCSMm1AaThnDY8PGscS5VUAC5JJAFhdmJZiALXJNAS6AUBlZ/95xHzX/4kr5+5/3U/RfI0qX+jH3/ADPMfGWKJRznLczFCuygEgWZdiCO9+vWuKUX2q2xjxf3JLeqnqT6Pljp/Ju8VxJbAlmUkDV1dbkju4AJrm5hPLa/Zim49Sn4Y3/qWHJ/bO//AC2rnhjbqpsluV/Zkeq19OYgoDlisMkiMkihkYEMpFwQdwRQEcRDDQKkMTMsaqqRqVvlFlABkYDRe56UBisHiJeGRYaF2R8RK2UYaMqEZnlDSzPK4uLZjY2AJcLZiQQBt+H8Sinz+U6v5cjRyAHVXU2ZGHQg/wAjsaAl0AoBQCgFAKAUAoBQCgFAKAgcT4xFh8okbVgxCgEsQi5nbKupUC1yBuyjcigK6WLC8XwaMCHjcB45FIzxONnRhfy5UOnoQQeooD84DwNw0eIxZV8WkRiMkd1DrfQuoNmfr2UswXuQNDQHy7gAkkAAXJOw9TQFS3F2k/3ZMw/rXuI/mvxSfSyn9qiTfIjnUjE4vgWf9dK7/uqSif3UNyPRmapFTXUqTuZPlsZ3GYdEkkUKBCHXOqjlsYgeYDdM5Bb7zpmrArrF5US54WP2Nm1bdtBvxfzMX49U5XYFShTly/LU32IIA+4dqq281r0NPOTQp0+/r8sG74jIFizNsEufkFri4Tc8I4g0luZHg0avjIVZUMZYkJoy2Mbcuota4JtawBFqvWtPTXhnd/MrXFXVa1Gtj0hOG5P1MkkXorXT/pvdQPkAfWt5010MCncTXPc7LxKWL9emdf6yEE29Wi1YfwlvpUbTRchWjItMNiFkUOjBlOzKQQfqKEp1oCj4/wCHxMsrQlYcRLF5TTZASUvqhvvpex1ynWx2IGK/pCXAlCuGngghLQYXCoYC+KkY2Ly3csRmBYFQTbM5Y3sQPSMBjBKt7ZWFhIhKlo2yhijZCRmAYbE7g9aAk0AoBQCgFAKAUAoBQCgFAefeJvEAedVMr4UIElwuKurYaQurACcg2CMA6qCRfUg3tQFt4H8PGBFnkTyp3hRJYo5GMRZNPOy2A811C3JubKBfe4GroCLj8csK3a5JNlVRdmboqjqfwAuTYAmvGwV32NpSGxNrbrCDyLbW7f1jjueUdB8R6S8SGc30P2bjEKsUL8w3ADHrboOh0PY1469OLw35EDpSazglNVgqyIceDR3ch7PoGH8IsbfL8qzbnh6nUdXllY8jRsr+Ch2WVmPTO++5mPFX6PTiI38mSMSEEgFSoY+rKfxsaq07CpCWdeV4YNSF5Te2n4Mux4WUqpbKGAHvXYg26Fjp9K9nY1Ki9rBwrqEHyOEHhmKGZZWlzODyKAALnQk6knQmpbHhjoy1tt4Kl/xOm6fZ7Jy2xndl8taxjxI0nGIVbIz2INtQwG197WtbrUDr01Jxb3LUaUsZwfsuBsxkgYJIdWHwSW051HXpnHMNNxpRx8CeEmuZM4dxAS3UgpKls8Z3F9iD8SGxsw3sdiCBymTk2vQUfiPghlBlgKx4tYykc2VSwRiCyAkaXtodcpN7EEggYfwzjVwErIqPJNI5Bw0bRPIiB3d58VMhtJiLCQhbliAFAOpoD0/DYhZEV0YMjqGVgbghhcEHqCDegOtAKAUAoBQCgFAKAUBmfGviSLCKiSNbOQWBQsGQMueMdPMdC2VT72VgNaAq/CvBYziHkgjxEOEsL4eeIrGZM+dTCkvMiKbtYALmYZdmFAbqgI+OxixIXa9hYADUsSbBVHVibAD1rxgp8QWhRsVMA03KAt+WNWdVyKQPUFmtdiOwAHE5aIuWM4PObwZWaZ5APMJYrl973gD7wVStiCSdetrdBWLVuJze78eXL3kqgkS/DXCs8hdz+rbqFuSbsMw9AQb99rWNaNnBVP7r/grXE9K0ovW4mX0w6eZ++TliH8diXP8AZB9SK0tWeRRcMe08fMxviR8bBOzeV56OFIMaNZSFCldCxHu313v9BG7y4t5NKOpP9i/S/prg/F6UZ1KzpVY7Pdd5Zynv13xsyrTxJiIiHkwsiKDq1nFvW5W340/9vP8A+yl3Q/8Ax1areyvs1FyW279zz8z6m8TzzMWiw0kq3PPZzf8AurYfKvXxeS2o0+6eR/8AHdGSU+I3qVV7tbbeWW/okTuAS42edPYmBFJZndGtoDYc2XNrbQa+teK+ua7UdOldTqf9K8G4TTlWjX7WpjEVlYXi9s9PE2wx7xfr0sv9ZHdl+bL7yfiB1NSamuZnRipeyyp8VcPV189CpDAKbZSDmBVWBHvXuB3taxFjVK7pprtPAuW82u4ytw7vGcylg11XNpnudX5QtjcG5+V+gNY8bialqT8fQuOKawaPhRbFQhr+XPCcqyak3yISHBtdWuMy+gINwCNmhU7WGoiawy74bjvNU3GWRDlkS/utvv1UixB6gj5VMmekyvQZbxJwmUNnwkUUjyupdZjaJHUcmKYBSzsoVVsCPhPw3oCJ4E4uc82FnnDTq5ISWXDmYkjNIRHAzBIgx5VJJA3sLUBtKAUAoBQCgFAKAUB8yOFBYkAAEknYAbk+lAYqTiYL4uCWCZ55SyxK8UsmGlSx8lha8KoFIzklTcG97CgNXwnhkeGhSGFQkaCyqPnc/Ukk/WgJlAZvFY+7idlLRJIY4RcAFrMHmJPqDGvzP7QqCrVVOOtrZHqWThxTGMY/LvnjnUtmYXaFCRmMgXRkF7A6etwCw7zqjtyZyyHJ4aC8zSp5ChmzCwIU8xtoVtfbsANydKysYqWc7HjqvkWGE4f5qgOuSADlitYv+/Na2++T+9c6C9GO3kVZyx6ljPOkYGYhR0Hy7Ab/AEr2rcUqMdVSSS8yuqc6jxFNkN+Kx92t3yt/leqC47Y5xr/Z/Yklw25xnT+6Pw42JgRmWx6Npf0s29Xqd/a1dozi/eVJW1xSerS1jqdcKqqoVLBQAFC2sANgLdKsx04xHkQTnUnNzqNtvm3zOzyqouxAHqQPzrmc4xWZPBJCLb2RWcQx+Yr5bWCkkt02tYX3GuvTtrXzHFOO04YjbvVLPu/nPkblnw6cu9VWF+59w4ZsnmRIBmuZID7kmurLfRGO99mvr+0Nq3qSq0o1HHS2uTK8kozcc5x1K+Lw6JuaCS0bAhsw51JJV0yhQAwvpfbLa1jpBOyjOWpPC8CeNVrZkvhTFCcNEyqhZyJwtgbWzpGvumQG+uo3NiQwE9OOiOlHXPc7DiIdjiIlb2SqJOpkiOY7D40tnA3sxHxVxSrKplx6bHTWDSo4IBBuCLgjqD1qweH1QGBxGJw2CQYOxOJEolRMPGZJpbSB/Na62UvqrOxsLsL0Bt8FOZI0cqyFlBKN7yki5U+oOn0oDvQCgFAKAUAoBQFV4mxnlYdv9nkxIe6GKJQSwYG97kDLa9/mB1oDLfo74MsbsyZokjuiwDFGRbMFIMsYJWOVQGXS1w1zrrQG+oCu43MwQIhtJKwjQjcXBLOPVUDt/CK8YMvxjE2xCRRWCQJktYEWI90g62OUaG4IjFiCayeJ3rt4rTz/ADn9fiRVZ6URUds4SO6ySPfKGYR5QWsqggEBQ18oYi5Y2108t7z9bHTBOPnlffJ7TqqW+C84bgg5CXvDAxtppJKCSzW15UbQD9oE7qCdeEdsPocTeCfxnHeTEXtdrhVHdmIVQfS519Aa5ubhUKUqj6EMKbqTUV1KXDxGRwCxJIJZuthbQdBqRYdBevibGnLit43XeyWceXgvA27mSsqGKa35E/FRQxJmKL0A0BZidALnUk+tfayjbWdFy0pRXkfOZrV6iWW2ypjwkRLyyoihRsq2AvrblsWO1u5b5Csnh9SleqpdVopQWyWOnNt+ZbvITtnCjTk9T3bIv2WO+YhlvZVQMSSxBNiWuBZQSbafPrRp1LSpCpcuGmmtkk8Nv8wWZQuIShRUsze7b5JFhwnhYYMWdtGsLBBpYHot+tWOG8Mtr2h21SL3b21PZI5u7ytb1ezi1t1wi5g4fGpuFue7Ekj5ZtvpW3Q4da2+9OCT8evxKU7qtU9uTJy1bZzEq+LQCPNMP1bDLiAP2bW80fvIN+633yiopeJag87Gdx0bRs0DsxOUGLIzBdAQHIAYqNctgVuLi56ZVev+jTlPMk/Tb4tEs6iis4OuH4iYsVG5CqhBXKqgKobcAW65QdBmYx9AQKr8O4l+oqyzt4LwX5z9yOKVXW2ajg3s2kw/SMho/wDlvfKP4WDoB2Ve9ba8CYta9Bl/G+BRkV5MRHhYfdnkaOIsR8AV5VIQhiwB/fNtSKA5eAcbAVkgwzSvClnjklEvtA985V5QPM5wWLLp7QUBraAUAoBQCgFAKAx/jXEQGRI8UMQ0GUk/ZjNyuTymVcOfMsQGy/DdWvragLjwnCy4ZcxkJJYqZhaUpmPlebfXOI8g5ubQZtb0BcUBTzyXxDvYsIIdANy8hJIA/aCxr/1K5b6gpcbaeVXiW7urB0ut1KFQS2a3KVZN+gQga1icSsKl3onT2fVPb37dUQ1qTlyPnCcNMIadZEaSW0cWTUBmOXNmXKHCi7EFbgKdavWNr2FLGU35Z+rZ1GOlYNRhcMsaKi+6oAH06nufWtJLBFJlV4owjyQHyxd0ZXVe+U3y/UXqrf0HXt5QRzRqaKikU2DnE1jHct2BIKnY5uqW2P8AO9fCWVlefqdNHKkuvRev2N64uLfssz3XgOKQss2HVnZiRKxuTa4CqLDpo7a71u8fjUpWsYTk5N83/BmcMcZ124rC8DljW0jXo2JBP8MWYfiqn6VUhNw4Lt1kyWUdXEt+iRykPt4x6yn/AAQj+ZrPk2uGR85v6FuO99L/AIr6l3gcQscbMernKBubACwHzBr6fhFxTtOGRqVnhb+/d8jHvqUq944093sScBjmdmDAABb6X0+Z6/cKn4Xxb9c593Cjjr6/Y8urL9Oo75bIcPGpJQrRhVD2yhgb2Y2BJBsN72tWd/7ytWu1b0Ypb4y8suKwhCj2k2/RGggQ5bOQxtqbWB+mulfSpPG5SXkZrFcH8xTEXCHCtys+oMRGaPe4FhdMxUn2Zqpc0VVpuGcfnqidrKOWHhWORGmsFVWkUgqQ+UqAIyLXJZkOwJIA61jcP4XUoV3UqNOONsPm/f4EVOi4yyy6bElnw8+UpmZonB7P7p1Av7REA/tmt6MtSUsYLJeVIeEHjaEwSZESR1UtGri6l0547/xqpv0oDLcExmLfExTTvA0b+zXyYWVSskRmVxNIxMlmjyZVHxXt0AG3oBQCgFAKA/Ga29eN4B+16DN43w/iHmmljxksBYrkVBE6FRGo50ljJDZs+zbEdaAv8JGyois2ZgoDN+0QLFtO51oDrQGYbHoglLeZ7XESWKEKR5OWK2Yka+zOnXm6XqCrWjSWZZ9x6lkrcY8bS5zJHiB5aKgljjZmzZ2ZQVKAAALqQbXPWvKlWNOOuXIJZLXhmV3w4VQqqkspGZm5iREpzNq11aTX5WuNakpKOlaVhHMy9ap0VpHNq6IJECfHRoSCwv1Cgk/XLt9aq17+1t9qk0n4dfgtz2FtWq+zFsz+PxKy4iNkOixyA6i+pS2l79DXy/H76jc049nn4NfNGrwy2qUpvX8yHi5wZEUEErKzEX1sYgg0Gu57bCq1KcZ8Ojb5w3J7vkl45JakZRu5VcZSR0xVvMUqRyxsAx0BdyCd+ihR16gXqxf06M40rO3aklu3lY88sgtJVIupcVk03yWN/gOIQgRC0heTPEAVJygeYt9Roev37X1qe6jaxoNSqKc8YSXKK8Evq92c0HWlUzGDjHOW3zb8yyifLHiW7Q6fQSH/ACrz+nMRt603+YX8knFd6sInLgUVjh1PQAH+GI/zArN4Ku04jq/5P6Fu97trj0NctfesxIlXxNQswJGZZIJEYa6lLSINLnYy7a66VFNJ8yxAz2HMZeJ1MUBV9cqJnyurjP5jswfmtclb6671Xo1YTXc6bEjWOZPxHE43gmCGVyiicO5Bv5TK4Iynlvl0FhfX1rqFaM3KMc7BrBrasHgoDKyeGsSxVnx00hWZHWMiJIsqyq4VskedyFHU6kdN6A1VAfl68B+16BQCgK7xF/u0v9mqd/8A7afoT23+rH1M7wDxTlIjnOmyyHp6N6ev396zbDiLWIVX7/uXLmz/AMqfw+xsgb1vLczD9oBQGL4nKy4RHW9/tM19GIN5pPeABB17jfbXQ1bmTjScovc8lsis4jOxSQ3BMhXPyrc2AGpUA9P3dSdCbCsGhxSvWqqnLCXkufz/AGyV4VpNpM1XCDeY+mEw1vq03q3YfEfma+njzJ5Fs1SIryKHjuPIdYVNiyl3I3yghQB2uTv2U96w+O387aio09nLr4Fmxt41ane5IcMwClA7AG+qr8IHTTYnr6fn7wfhVKnSjWqLVOW+Xvgiv7ycpunHaK2K3iJvimsL5IlQAftO2a33ZPvqh/UOa9enb0+ZPwvFOnOrLkctJlVdDHmABt7xzcz67C9yB9fQefqFOvS4dR2gsJvq8bs87JwpTvKntPdLw8DrxDDxoQkanzG7O4AF7XIBtcnQfU9DWpxG3tKWmnClF1J7JY/d+SKFlWrzzOU2ox3f2944vw3JDHlDOyyxFjzMxAYXsNT209K4u+E06Vo40oJy8cbslt76dSunUl3fDOxz4nhnEEsmqBUJG9yR7psdrE7kX7W3rIsuEV4W8pV21Hnp8X5+XkaNxe05VEqe78fD0LDgqe1X0Rj/ANq/zNR/01DVdTn4L5sm4nLFKKNItfbMx4kHin6zCn/jn8YJqjl0LEDGYVzzroFEwcXVdwwa92LdujbHqLE/OX3Ea1tWcYYa8Gvtv9PMiqVZRlsWXC5nlTGlybeS42IGqnWwCqWt1te1thq2pYVZ1aWub3f5+bslptuOWbHCm6Kf3R+VXkdnWvQKAq8fxQA5U1PU9B/mazbm+UXop8/HwLNKg33pcjvwo3T6mp7Nt08vxOK6xIm1bIRQCgIfF8OZIZEXdlIF6r3dN1KMoR5tElGahUUn0PLcbEVJVgQQbEHcV8lpcHplszfi1JZRY+HPFbYYiOS7Q/iny7r6fd2OtZ3rpd2W8fkVLi1VTvR5/M9Iw2IWRQ6MGVhcEbGt6MlJZRkSi4vDOtenhmTBA2GdcQOVcROBy3YEyyFSosdch7Wte+l6hq6NDU+QxkqXhjzZZGWRVysoRr+bmJy5Rc5QMrFjrYA27jEt+EKhWlVk8pckub9fzcghQxLOTRYOQfaFIXKJMKpCkWt5bm4t6ectb8HnD8iWXIsnNt6lRXkZ3xDgJDIk8S57KUdARcqTmBW+hIPTresbjPDpXdNOHNE9pcqjPvcj4weJmC5Vjaw2zowt6XJAIFV7GtxOlTVF0U8bJt428/E9uYWk5OevGemD7wuAyK0jHM5DNfcXI1a/Una/QaD10bTh7pOVxVeqpJc+i8kUbi61pUoLEV08fUqeBD2WH/sx/kK+S4U//lY+r+TNu+/2D9F80fuFxih3nc2XzH17LGroBp8ifmxrXjdxlxhyqcoxeCh+nceHJR5tonfaDI8Zb3M6lVB035ST1N7eg6dzxT4zK74hTpruwT5dW8Pn9iSXD40LWU+csfD0JPio/wCyuvVjGo/ikUflet/ic9FrN+RnWkdVWKO3Ao9Xfpoo+l8342HzU1i/01bOFGVWX+T29EanE6qlUUF0LpGvtX0hRRC4hrPhl7PJJ9FiZPzlWuJcyxAzUojZ7xKI2d7NG5yEEgt5nqnvA9iCBWDfcN/VyU4PS87pr915/M4q0db5k6OGCPCYowkO/lPncC2YlWtbuua9rE31NydTqW0KdOnog842JVHSsGqjSwA7AD7qtHp+swAudBXjaW7BmeK8ez3SI8vVu/y9PWvnr3imt9nR5eP2NGha470/gQsNVKkWJGq4dEVQA6HevprSnKFPEjLrSUpZRKqyRCgFAKApvEPAUxK392QDlb+Tdx+VUruyjXWeUvEsULiVJ+R5RxeIwS+TLyydFPUdx3HrWG6NSm2pLkbMKkZrMWSPD/iaTBPpzRE88ZP+Jezfn19LltcSpPbl4EVe3jVXn4nr3DMek8SSxm6OLj8iD2IIIPyrbhJSjqRizg4ScXzKxlAfFRt5diY5gZVzIAyhCSLi9mhY79RXjxvk5KjESqknmLNdpEdMsUaozOtmjTKQZLEF9b9BrXCnGS1QeT3B04fiiAsjFiYMQUctmJySKqtcsSbCRlO+gS3SuaEpyjmfPJzLHQvONn2Em/ukaG2+m/Qd/SpLh4oyfkyKmszS8ym8OY0geUxvZbp3t+zvr6fLtWfwq+7VOm1y5eZLfW+nvrqR24l9pVTtGzAFdjbMAwf1te42HrvWXW4tUr3sLf2Yakn4v18mSws4Qt3V5yx8C34pIEhlbosbn7lNfW1ZKNNt+BgRWZr1KbgmHNoh/Voub55bAfmfoO9fHf09aOrdyuH7Mc49X/BucXuFTt40VzePgQsEuVpoToUlYi/VXOdTbqNSPpVLiqqWl/2sfHP57i1YOFxa9m/DB8iFotEXNGT+rJ1W/RG+Jb7A2Nc1v011OM7duM213cdfJnVPtqEXGqk4rrnoXy8Okly+c3KpuFBF72tckAagEjrv31r6mNjc3FNQvJppdI9fV/bBk/qKVOTdBPPi+noffGsV5SLFHZSwsLfCo007Ht9ak4jdK0opQXljlhHdpR7abcjv4V/UAdmPW476a7a/nXfDp6reLXnz9SS5WKrInGcVYzyAkCNUhUi97uytKVI25TGL9Cp7VNWk1FuPMR8yCjh3jWWYqYg7ssqq1iSEjIVxnbMrOfeOoFq4jJ6E6m3id+hay2aJFBjYzYhATHHkuFPmOGUknNkjcG/epE01ldQX8sgVSzGwAJJPQDUmu20llniWTzfjPipsU2WO6w30HV/Vuw9Pv9PmuIXsqvdjtH5mvb2yp7y5/I4YHiETSiBZFMx2jBGba9rd7a27Vm0rarJalF4LM2kss33CeFiMZm1f8B/r619PZWKorVP2vkZFevreFyLStErCgFAKAUAoDzj9I3BhLi4pQbOkYHoRnc2Pax6+pr5/ity4Veza2cV82ativ7b9fsUXinBIYw8Kky25lGgJ766X+VUqFaOYpsuRUlnJqf0ccaii4fCmIkSKUGXMjEAi80jD/CRX0NG4oRioqSMu5pVJVG1FlnxLi+EeWJvPhdWvFIvmL7r2Kta9+V1UX6ZyelTdpTl1TKzo1F/i/gUs8rJIYeUWIdXjvmI6HNeRlBGlywJF9BWRxCvVtY/2sJen8/QrVpyjudOEYc/aCmXNHMhWQHQZcp367XAUWAuCdSKj4JdOeab36/n36t+RHRnlYNHgGzo8E2rx8rX3ZT7kn8QH0ZWHSvocKScWdSeHlFVJAcO5ZQSCGCs9ib6myKttG2zEaW2N6oKjbWClV5ev0JXOpc4gz5/owSkzQMEzk+ZGy3Qt1Nrgqx7i4Paq91wqhfpVYPDfU4p3dS1eiSyvAkf0bIy5ZJOXTlGu2vvNqfrep48NuZx7OvXbj4JJN+/mVp3lKMtdOmk/HOf2JscIQWUaf+ak9TWvQoU6MFTprCRl1qkqknKTy2V/FeF+aRJGQkqiwY7MP2HHVfyqlxLhtO8hh8/Es2N5K3llcjvw3BMCHkAzDYA3A01NyBc9P/2qHCOCRs26k3mXTyX3L97xJ3CUY7L5llLMEUs2wGtbcpKKyylTi28IopGOJK3BsMxOXRwpJAUA8sgPvHtltY3rKbt+IRxz0v3/APTNSKqWz9fgXErDDQ2QZmJyopOru2wJ/Enoqk7CrtOnGjBQgtkR6nUlqkZ3j2DdTDCdVALl9LtIxOd9rq1yxGtucAjasni9x2NLT4/j/nyFSeIkV52VhEqhjIQAHG1vdCFstrakKHFrm1UuF3VesuzlhxXju/n9DyhOb2NLgIUWcAFQsMe+tnkktmbmJJyqgG5/WWvpW7CdKPdi1sW9EvAm8YxMbQyoWHNG62vvdSLVFdXFPspJSWcMkpU5608dUeb4vhkcCErIWYjQW2+7evmpOLxhmxBt80ZrwDw/LxjDuTqWksP/AGZNz3rftKuXGKIrr/Skf0BWmYooBQCgFAKAUBkfGUJ8xXtylAt/UFjb8a+Z43TkqsanTGPfl/c1LCS0uPXJl8UNKyYM0Cixq1fpsFDjrDer1MGw/RtwXMk74gusKKGj10B5i7hCCNra2q3T7KvGVOTykZnEIxkkahpFQ8rHy3GTzmjdFj5ruGOiuWy5Rl+IW60s7CjQUpUm+918PQyo01B7EpcSWdBGrLLGMqNJp5gyhjHIN1zCzDcqQL2N1N6NSOrs090vzIlHbL5Exoo8UM63R1NnBHMpHwsL7677EG4uCDXN1Z07uGma/g4p150JZRBmxJhORGU2bMSOtxYgj566H8RWZO6hwuMLeOZbvLfmRXFXtp65LGSRxDi2QvYXCKWbvoLkC5A2q1ccTlG47Gljbm34k9tw2M6XaVM78j5l41EpUMSCyo1rHQSHKmY7LmblFzqRYVajxDC70fgV6nCW33JfEgYrxXEqsV1KgHW+xOVSo+MFhYW3OlQ1+KyWFTpvL8eXv9OZJQ4N1qT2XgRuBeLGknWKUKBJ7hXo24B1IIO3ztvXNlxGpUqaKmPdsWLzhUKdLtKWduaLSbGlndGKhWOUX2AB1NuvaoZcQjcV6lo8pYayvH85FCi9ElJLdbkyPBxwXlke4GxI2voLAXuTsBuSeulWbLhtKzi9O78eparXU678CNLjmWRZJI2LkWjiBUeWjEC5JNvOf7gBa41JsTrRhJKXN8j2McrYhGQEiPM5RCWaUxyMUDLYxSINUfMuck2FteutO6sadxTVObezznqezgprDOPGeGxrEk0LMczkSE8t1FwQVUAEBh1vWdd0qdG1Sot4b+JfsKcYzaO/h7GRyA+W6Pl0bKwNj2NtqrWtOUEtSwXa3M7Y6vK4pmY4ztVKHtltciv8A4N5OJxOqkrFnZz0AMboNe5LDT59q37BNyKt5JKk14ntNbJjCgFAKAUAoBQHy8YYWIBB3BGlcyipLEllHqbW6K2fw9h33jA+RYfgDVOXDbZ76MemxOrqqupAm8FYVvhcfJ2/nXi4dQXJP4nf62r4md8Rfo4w3lkq8oNwRcqcpH8IuDsQfwqG4oqhDVAno3U6ksSwROE8ZGCCqczAGzgAWZTodzow0I3vYjrcZ/DriNOcnLqTXNCVRLSW58QYOc8ntjssTAoIxa3KttXNzYi53AI67UrqCSaTeeiMypQnD2tiJioXLEMQZA4YSq18tgECE2AMosWZgNwNtqz+JX8LaS041538cY6+/BSqVFHYm8KmebMzERSxovtejA3bJIp0dFBXW97lrEddGzu4XEW4vdfz9jiTXTcmYniKxqzzxKrhCVcc0b2FwFkty300a3perb085IiUHJ4izz3g3FpcXBMksLQJIjoZADZc4IJGYAaXPXSvmKkI29VVc6svJ9To1Q0LosGr43wJ5ZoplYezEWXewAfNICoBEgdcoGY8hUMNb1pTp1IQfdbz4b+hmU7ijOXtJNeOxSzeEGYWF1VAgiVtVRY5BJY5gLgkAW6BRY1XjG4qPuwfXLfd5rBLK4t4c5rphLfqU3A+FtIwzxy4dSxdGdANWYvex0Audr1XqTcJxlnPL9vmaKitDivM9NXGRGwijWWQAfqwMqm3xPsg9NT2Br6WOl4ljc+TcHGTTexF4lIyKsxZZZS+RMuscRIYZlX4mBsCx1te1tqgubiNCGuT/MN/Qki0tuX1KqIOTmYjzHKMJHJyxkFXAfunvL20XbcY9pxKFeu4zx/+c+OX9MElOqm8FrhcZEjhWvDKL3cNnaQ35hIMozBrkg22OhXQVozvKdNtTysfuWoUpT9keIpC4ZRZYwto1A7i7M3Y7AAdAT1sM3iVxCpBKJoWdJxk2zLfor4Sq4vFcxJKITsPiNWbRK4j3uh3eTcEsHpb8HiO4J+tWXw+i+efiUVc1FyOLeG8MfejzfNm/K9eR4bbRedJ67uq+pYYXCJEuWNFReygAfcKuRiorCRBKTk8tnaujwUAoBQCgFAKAUAoCPiMYiMisSDISFNja4F7FrWUnpc69KA/MfDnQgb1BcU3Ug0iSlLTLJ5d4q4e6ByyMBY62Ntu+1fMRo1KVTvRa9xtwqxlHZk3wCoEDukYe6hZwtxIV11UjUkduoJtrodThzl2s0+RRv8AeMSybgTZg+FcSRPfe3LboSLHT3QvSxvrUt5wuFdZhs/h9/lkxqkU+Z+4yGRMyDI8jqVyI5LgnKwksVAAUgHWw1GuwPHD+GO1U4ykpaklhdOZxTjp3yfK41nKmB+U8kcZOwHuGRSb5XHmG/UZeoFac+0TgqXLO/oe4hvrIuI4okqBJYCFIAvGe/lbC1rXkP3DubZ7rWNaXfWGvz6M7hXr01iE/iXseFksMuIYrYWzJGdOlsqrpat2MXjZmPOcc96O/vP37JKd52H9mOP/AOwYfhXri31PIzguUf3KWfiEd/L8ppwptd8tjYx9FABBzm3yXvph1KlhRlnC2/Po/gbH6i4lHvTxk6R46QEOWVAqq6xqQEYH3Y0XdmZfM+tjsFq5TnVlPU/Zwml1ONMNOFzP3C89kUKiks0RlYqZFewQrofdUBd821wNzUvrBXFJUoPTh59T2acjpJwCZn9q6xxKMxZSv11b3T1zWA0NxVay4NGjvUw/z855FOMUfPHcO8mFyYaMqgNoGa4ZmN7yC/uR6nXre4AFrz8QinGCS21GrYtRk2/A+YuFyR4eOG7zOiAM5zMWbcm5ubXJtfYWrNuoTqvuRz6Iu06kU8t4O/gLw/NBNPNKoQOqqq3BbQkkkDYaj13rW4fQnTh31gq3laFTCj0NRieIhZUQAHM1nOYchKkpmG/MRYf6itAok6gFAKAUAoBQCgFAKAUAoDz/AMU8CmaZSWOJlmlZcN5hyxYRBGWMwVF5plNwrG7e7YixoDWcG4p5hkicoZYXyPkOhOSN7qDqNJFuNbHrtQHbjovhpx/wZP8AsNcVPYfodQ9pHl/g6OVWzREgga9iOx6H5el+lfKRnWU80eaNmooYxPkascSGct+omPv8pMcn/MTcHpmGu2pAtWlb8YjnTWWl/sUKthqWYPJ1+1QyZg5EMktlZs10YaZgj3ABYC2oVuttK1qNWhUeqDWWZtWlVp7NPCI3FldmJeIlYywiAXQG2VXuLGwXM17hRoNDY0lKtrl3dktvN/YiWlRWHu+ZVYTFA5Y8j3tlAIJbRRv3IUrf1bsL18lV4XdObeMtv5/nuXqRyg1uT4sfKpMUOSRgdUsSI79HlDZRrflAJGwvX1vD6dahQjSm1Jpfm/kVp04Nap7fX3H7iuIzLyT+XCG0D2Yo1+nmg+zJ7svyvViu6jg4p6W1s+Z5Tp03vDL+fwIuJxPltlKENoQLdCwANx0vYXHQi1yLV8Q+D3Wpwmv5/wC/nz5liMdSzk6cLDqFkiicMq5WupJcX9mCTc6WdSQdLC9hYD6qm7iMId1Z5P08V9idaXlTZcTvAhaPWVg5dY1PuZrEhmuFVS12sxG9gDYVYqukvba2eT2lGpL2UfRkEhDTESEEFYlv5SnoWJAMrDuQBtYXF6pVeIU+Ud3+xfp2jXPYnBmc3c29O30+lQZnVeZk3disRLPBDkH1/M1oW6xTRWqe0RONcVEIRRlM0rZYYy1s7WuT3yKOZiASANASQDOcGO4XwjDYtpIMbhCnEApZ5igLNrZZ4cSijlBsFBsy5QttKA32FgEaKgLEKoUFmLMbC12ZiSx7k6mgOtAKAUAoBQCgFAKAUAoCNxDApMmSQG24KsyspsRdXQhlNiRcEGxPegPNcXgBwvExTmEZI4pygSXleaaREVQrFppJii6tlckygXsosBt/DvHftC5JUEWIFxJECWVWABKCTKFdlDLmC3yk29aAr8Z4aMLGTC3AvfIDt15e49DWBecOqxl2tu/d9vsaFG6jJaavxKwYsKuR4/d6EHuTax1W9wL9gKy414xj2dSHL867ot9k29UZEPHYaNw2RjcBrXI1AKgXBsRcsfkFJqWnRpSy4P8APPqe9pOPtIyvGMViIHaOOSTMhsAsjKD8tdNNavQc6csOT28x2dKcdWlfA78BxnEpWUpMD0ZJyTodxcjONuhBqzT4hpnobz9StWsbaUXmOPQ9HwmEkiULHhQq72jeO2vXmK3rbhUSWyPmqtlUm8uWT7mhlkUo2FJVhYh3isfnYmvXVTWMHMLCpF5UjL8axE+GQnlSOO6okZ1FtCMxF/8Azavm7u7uHV0RlpWcbH0VpY0dOZLU+rZD8H8WmxyOzXTK+WzSMdCBYnT1taqlejX16Y1W9s7t+OC3KFGmvYXuRpYsAE0ZgPltrfr9L7dRXkbZRf8Acl+fnkcOs2u4ibFOi+4L9NfprfcH0q1CrThtBZInCcvaZY4XCM2r6Dt/p0q9Rt5zeqeyIJ1Ix2ifPGuOR4Xy0sXllJEMKFA8hUFjlzsqgAAm5I6AXJAOkkksIqvcw0vnY8xs6QtFiSkkYaWb7SI/NussKqBHhpIFlGZhmzFQCTmBr0HofB8JJFCizSmaUKA8pVVLkdbKLAXJsPzOtATaAUAoBQCgFAKAUAoBQCgFAROJ8OSdcrg3FyjqbOjFSueNt0ezEXHc0B5j44wk+E8+QAFZXTEPKvs1UxosRjgbM7pipjkGaw5b2ubmgPSYHeGJ2xMiFUDNmVWFkAvzXLZiADqLX7UB9mOHEor8kqMLq6kEEHqrDp8jUNW3pVVicUzuFSUPZeCm4h4Khk91nT5EEf4hf8aovhVH/FtFqN/UXPDMl4h8DnDIZ/PzhSvKUsdWC75jtft0qG6tOypOWclmjedpJRwWXAUuB6C9YtpFym8E1aWEaad5VGjbDuOmnWt2criK2ZnxVJvdFZi58TfKHINwLXUam/b5H7qo1at5nGrHwLEI0OeDz/xUkgsZGLZgSLsT8wb7ML6jpXEITWHPruW6covaPQtf0WcIM8MzCTKBPlIte9kjbuO9W5cPlcYkpYXL6le4uFSaWMm/w/hxB7zM33D/AF/GpqfB6UfabZTleSfJIsocLHGLgAW6n/M1o0renS9hFeVSUubKLF+K4mZ4sNJG0scsKyBr8qyOqmRV+MKHBuOX10tUxwZh+DTSS4jBYhGnZwrCcKFDo0hKTyTC5jmhysqRqADc2BUkoBs/DPhyHBR5Y1TzGA82RY0QyMB7xWMBR10H470Bc0AoBQCgFAKAUAoBQCgFAKAUAoDnPCrqUdQysCGVgCCDuCDoRQFN4t4LJjIkgWQJCzr9oFjmeMG+RW2AJABBBupI06gY4SS4AcSeTFuGSTNhYSsQ8xniRlKoFu6vJ7MKtrZH+K7UBpMJ4w9niZpoikOGdUZ1OY5giGW62GkbuUJBOqHsaAtsVjsLKWw8kkZYizRMwDbK3umxuAynTa4ricIzi4y5M9jJxeUR4PDqxn2bsB2Ov4i1Za4TGEtVOTRbd25LEkdsRw+Q7MPqT/lUk7Ss+UjmNamuaK7EcCne95F19W9fT1NVJ8OuZvea/PcTxuqUf8Svm8Aecbz4h29FGv8Aecn8qs0uGtb1J5PHfY9iODScB4ZBhU8iAAAG7DNdiT8Tdbm34WG1aUIKCwilOpKbzIit4hDrIYFuYsQsMnmZkys2Xmy5SxUeYh2AIJN7a12cGYxeJnxSRxY/BuY5bwyNhmaSHnJQ500eKSOQLzEMq2aza0Bb4Dw59qw8H9Iwg4mA2WUNZzkayyZk1XOAGKXI11oDW0AoBQCgFAKAUAoBQCgFAKAUAoBQCgFAKA+JIwdx8j1HyO4+lAZrFeEbYTEYXDzMiTRuirKPMVDIWMjgm0jsxcm7u1jb5EDn4h4Gzx4PDpFmiGJibENdTZIz5hzFyGcvKqXNiSMxNAZ2fDzxT45sMjoVa2Fi8rEqreXhS10KkRENNcEMLMBv7tASeL8TEeDikgxztIXwsb55QLtLPErlwwPlPk8wFbALcnKCtAfknEMVNPOiYtYZY8ckcSlkeP8A3PzTE3KrOrSXB+IbDbUCNjWxUzLIq4rDzHEzwOhM0iRGTA2WZQpKmJZ8rBwALP01sBrPCMDxxRI+E8iRIVSR7x2JXTlKMWcFrtdrb663FAd5fDimeWZZJEE6oJoxkyuU0DaqSrFeQkEXAXYgGgLbD4VI82RQC7FmPUsdyT10AHyAoDtQCgFAKAUAoBQCgFAKAUAoBQCgFAKAUAoBQCgFAKAUAoD8CgdKA/aAUAoBQCgFAKAUAoBQCgFAKAUAoBQCgFAKAUAoBQCgFAKAUAoBQCgFAKAUAoBQCgFAKAUAoBQCgFAKAUAoBQCgFAKAUAoBQCgFAKAUAoBQCgFAKAUAoBQCgFAKAUAoBQC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16632"/>
            <a:ext cx="8352928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ПРОБЛЕМЫ</a:t>
            </a:r>
            <a:endParaRPr lang="ru-RU" sz="2000" b="1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37"/>
            <a:ext cx="8440489" cy="694945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038790"/>
            <a:ext cx="30963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запись координат точки производится в виде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А (3,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</a:rPr>
              <a:t>, 4)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0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15753</TotalTime>
  <Words>573</Words>
  <Application>Microsoft Office PowerPoint</Application>
  <PresentationFormat>Экран (4:3)</PresentationFormat>
  <Paragraphs>158</Paragraphs>
  <Slides>37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Методы проецирования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Взаимное положение двух точек. Условия видимости на чертеже</vt:lpstr>
      <vt:lpstr>Чертеж отрезка прямой. Прямые частного порядка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Взаимное положение точки и прямой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 G. Peshkovskaya</dc:creator>
  <cp:lastModifiedBy>Galina A. Tsoy</cp:lastModifiedBy>
  <cp:revision>430</cp:revision>
  <cp:lastPrinted>2014-07-03T08:26:09Z</cp:lastPrinted>
  <dcterms:created xsi:type="dcterms:W3CDTF">2011-03-11T03:57:21Z</dcterms:created>
  <dcterms:modified xsi:type="dcterms:W3CDTF">2015-02-13T04:34:08Z</dcterms:modified>
</cp:coreProperties>
</file>